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9" r:id="rId1"/>
  </p:sldMasterIdLst>
  <p:notesMasterIdLst>
    <p:notesMasterId r:id="rId62"/>
  </p:notesMasterIdLst>
  <p:handoutMasterIdLst>
    <p:handoutMasterId r:id="rId63"/>
  </p:handoutMasterIdLst>
  <p:sldIdLst>
    <p:sldId id="334" r:id="rId2"/>
    <p:sldId id="301" r:id="rId3"/>
    <p:sldId id="335" r:id="rId4"/>
    <p:sldId id="314" r:id="rId5"/>
    <p:sldId id="340" r:id="rId6"/>
    <p:sldId id="315" r:id="rId7"/>
    <p:sldId id="343" r:id="rId8"/>
    <p:sldId id="338" r:id="rId9"/>
    <p:sldId id="316" r:id="rId10"/>
    <p:sldId id="318" r:id="rId11"/>
    <p:sldId id="320" r:id="rId12"/>
    <p:sldId id="341" r:id="rId13"/>
    <p:sldId id="308" r:id="rId14"/>
    <p:sldId id="276" r:id="rId15"/>
    <p:sldId id="306" r:id="rId16"/>
    <p:sldId id="257" r:id="rId17"/>
    <p:sldId id="339" r:id="rId18"/>
    <p:sldId id="344" r:id="rId19"/>
    <p:sldId id="258" r:id="rId20"/>
    <p:sldId id="259" r:id="rId21"/>
    <p:sldId id="277" r:id="rId22"/>
    <p:sldId id="322" r:id="rId23"/>
    <p:sldId id="260" r:id="rId24"/>
    <p:sldId id="299" r:id="rId25"/>
    <p:sldId id="261" r:id="rId26"/>
    <p:sldId id="326" r:id="rId27"/>
    <p:sldId id="300" r:id="rId28"/>
    <p:sldId id="262" r:id="rId29"/>
    <p:sldId id="263" r:id="rId30"/>
    <p:sldId id="337" r:id="rId31"/>
    <p:sldId id="280" r:id="rId32"/>
    <p:sldId id="274" r:id="rId33"/>
    <p:sldId id="319" r:id="rId34"/>
    <p:sldId id="302" r:id="rId35"/>
    <p:sldId id="264" r:id="rId36"/>
    <p:sldId id="303" r:id="rId37"/>
    <p:sldId id="265" r:id="rId38"/>
    <p:sldId id="283" r:id="rId39"/>
    <p:sldId id="290" r:id="rId40"/>
    <p:sldId id="323" r:id="rId41"/>
    <p:sldId id="266" r:id="rId42"/>
    <p:sldId id="267" r:id="rId43"/>
    <p:sldId id="268" r:id="rId44"/>
    <p:sldId id="269" r:id="rId45"/>
    <p:sldId id="287" r:id="rId46"/>
    <p:sldId id="270" r:id="rId47"/>
    <p:sldId id="289" r:id="rId48"/>
    <p:sldId id="271" r:id="rId49"/>
    <p:sldId id="324" r:id="rId50"/>
    <p:sldId id="310" r:id="rId51"/>
    <p:sldId id="285" r:id="rId52"/>
    <p:sldId id="327" r:id="rId53"/>
    <p:sldId id="342" r:id="rId54"/>
    <p:sldId id="328" r:id="rId55"/>
    <p:sldId id="309" r:id="rId56"/>
    <p:sldId id="329" r:id="rId57"/>
    <p:sldId id="286" r:id="rId58"/>
    <p:sldId id="330" r:id="rId59"/>
    <p:sldId id="332" r:id="rId60"/>
    <p:sldId id="333"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A0A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46" autoAdjust="0"/>
    <p:restoredTop sz="94656"/>
  </p:normalViewPr>
  <p:slideViewPr>
    <p:cSldViewPr snapToGrid="0" snapToObjects="1">
      <p:cViewPr varScale="1">
        <p:scale>
          <a:sx n="98" d="100"/>
          <a:sy n="98" d="100"/>
        </p:scale>
        <p:origin x="-96" y="-12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549F8A9-EF7B-3A46-BB74-619AD58A0478}"/>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a:extLst>
              <a:ext uri="{FF2B5EF4-FFF2-40B4-BE49-F238E27FC236}">
                <a16:creationId xmlns:a16="http://schemas.microsoft.com/office/drawing/2014/main" xmlns="" id="{B87597AB-8BAB-DF41-9F38-A5030ECCB5EC}"/>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r>
              <a:rPr lang="en-AU" dirty="0"/>
              <a:t>30 May 2020</a:t>
            </a:r>
            <a:endParaRPr lang="en-US" dirty="0"/>
          </a:p>
        </p:txBody>
      </p:sp>
      <p:sp>
        <p:nvSpPr>
          <p:cNvPr id="4" name="Footer Placeholder 3">
            <a:extLst>
              <a:ext uri="{FF2B5EF4-FFF2-40B4-BE49-F238E27FC236}">
                <a16:creationId xmlns:a16="http://schemas.microsoft.com/office/drawing/2014/main" xmlns="" id="{0B181734-E318-0540-9B6B-062370C055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5" name="Slide Number Placeholder 4">
            <a:extLst>
              <a:ext uri="{FF2B5EF4-FFF2-40B4-BE49-F238E27FC236}">
                <a16:creationId xmlns:a16="http://schemas.microsoft.com/office/drawing/2014/main" xmlns="" id="{18184DB0-53B9-9A4E-BDA2-04AA910BBA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857B2D-0A7B-0645-B58E-E3533D12BAB4}" type="slidenum">
              <a:rPr lang="en-US" smtClean="0"/>
              <a:t>‹#›</a:t>
            </a:fld>
            <a:endParaRPr lang="en-US"/>
          </a:p>
        </p:txBody>
      </p:sp>
    </p:spTree>
    <p:extLst>
      <p:ext uri="{BB962C8B-B14F-4D97-AF65-F5344CB8AC3E}">
        <p14:creationId xmlns:p14="http://schemas.microsoft.com/office/powerpoint/2010/main" val="263261621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r>
              <a:rPr lang="en-AU" dirty="0"/>
              <a:t>30 May 2020</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6923F-54E6-564E-9D05-65BDBB254245}" type="slidenum">
              <a:rPr lang="en-US" smtClean="0"/>
              <a:t>‹#›</a:t>
            </a:fld>
            <a:endParaRPr lang="en-US"/>
          </a:p>
        </p:txBody>
      </p:sp>
    </p:spTree>
    <p:extLst>
      <p:ext uri="{BB962C8B-B14F-4D97-AF65-F5344CB8AC3E}">
        <p14:creationId xmlns:p14="http://schemas.microsoft.com/office/powerpoint/2010/main" val="191382952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Coding Legal Apps</a:t>
            </a:r>
          </a:p>
        </p:txBody>
      </p:sp>
      <p:sp>
        <p:nvSpPr>
          <p:cNvPr id="5" name="Date Placeholder 4"/>
          <p:cNvSpPr>
            <a:spLocks noGrp="1"/>
          </p:cNvSpPr>
          <p:nvPr>
            <p:ph type="dt" idx="11"/>
          </p:nvPr>
        </p:nvSpPr>
        <p:spPr/>
        <p:txBody>
          <a:bodyPr/>
          <a:lstStyle/>
          <a:p>
            <a:r>
              <a:rPr lang="en-AU"/>
              <a:t>30 May 2019</a:t>
            </a:r>
            <a:endParaRPr lang="en-US"/>
          </a:p>
        </p:txBody>
      </p:sp>
      <p:sp>
        <p:nvSpPr>
          <p:cNvPr id="6" name="Footer Placeholder 5"/>
          <p:cNvSpPr>
            <a:spLocks noGrp="1"/>
          </p:cNvSpPr>
          <p:nvPr>
            <p:ph type="ftr" sz="quarter" idx="12"/>
          </p:nvPr>
        </p:nvSpPr>
        <p:spPr/>
        <p:txBody>
          <a:bodyPr/>
          <a:lstStyle/>
          <a:p>
            <a:r>
              <a:rPr lang="en-US"/>
              <a:t>An introduction to rule-based AI in law</a:t>
            </a:r>
          </a:p>
        </p:txBody>
      </p:sp>
      <p:sp>
        <p:nvSpPr>
          <p:cNvPr id="7" name="Slide Number Placeholder 6"/>
          <p:cNvSpPr>
            <a:spLocks noGrp="1"/>
          </p:cNvSpPr>
          <p:nvPr>
            <p:ph type="sldNum" sz="quarter" idx="13"/>
          </p:nvPr>
        </p:nvSpPr>
        <p:spPr/>
        <p:txBody>
          <a:bodyPr/>
          <a:lstStyle/>
          <a:p>
            <a:fld id="{6596923F-54E6-564E-9D05-65BDBB254245}" type="slidenum">
              <a:rPr lang="en-US" smtClean="0"/>
              <a:t>36</a:t>
            </a:fld>
            <a:endParaRPr lang="en-US"/>
          </a:p>
        </p:txBody>
      </p:sp>
    </p:spTree>
    <p:extLst>
      <p:ext uri="{BB962C8B-B14F-4D97-AF65-F5344CB8AC3E}">
        <p14:creationId xmlns:p14="http://schemas.microsoft.com/office/powerpoint/2010/main" val="426189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Coding Legal Apps</a:t>
            </a:r>
          </a:p>
        </p:txBody>
      </p:sp>
      <p:sp>
        <p:nvSpPr>
          <p:cNvPr id="5" name="Date Placeholder 4"/>
          <p:cNvSpPr>
            <a:spLocks noGrp="1"/>
          </p:cNvSpPr>
          <p:nvPr>
            <p:ph type="dt" idx="11"/>
          </p:nvPr>
        </p:nvSpPr>
        <p:spPr/>
        <p:txBody>
          <a:bodyPr/>
          <a:lstStyle/>
          <a:p>
            <a:r>
              <a:rPr lang="en-AU"/>
              <a:t>30 May 2019</a:t>
            </a:r>
            <a:endParaRPr lang="en-US"/>
          </a:p>
        </p:txBody>
      </p:sp>
      <p:sp>
        <p:nvSpPr>
          <p:cNvPr id="6" name="Footer Placeholder 5"/>
          <p:cNvSpPr>
            <a:spLocks noGrp="1"/>
          </p:cNvSpPr>
          <p:nvPr>
            <p:ph type="ftr" sz="quarter" idx="12"/>
          </p:nvPr>
        </p:nvSpPr>
        <p:spPr/>
        <p:txBody>
          <a:bodyPr/>
          <a:lstStyle/>
          <a:p>
            <a:r>
              <a:rPr lang="en-US"/>
              <a:t>An introduction to rule-based AI in law</a:t>
            </a:r>
          </a:p>
        </p:txBody>
      </p:sp>
      <p:sp>
        <p:nvSpPr>
          <p:cNvPr id="7" name="Slide Number Placeholder 6"/>
          <p:cNvSpPr>
            <a:spLocks noGrp="1"/>
          </p:cNvSpPr>
          <p:nvPr>
            <p:ph type="sldNum" sz="quarter" idx="13"/>
          </p:nvPr>
        </p:nvSpPr>
        <p:spPr/>
        <p:txBody>
          <a:bodyPr/>
          <a:lstStyle/>
          <a:p>
            <a:fld id="{6596923F-54E6-564E-9D05-65BDBB254245}" type="slidenum">
              <a:rPr lang="en-US" smtClean="0"/>
              <a:t>55</a:t>
            </a:fld>
            <a:endParaRPr lang="en-US"/>
          </a:p>
        </p:txBody>
      </p:sp>
    </p:spTree>
    <p:extLst>
      <p:ext uri="{BB962C8B-B14F-4D97-AF65-F5344CB8AC3E}">
        <p14:creationId xmlns:p14="http://schemas.microsoft.com/office/powerpoint/2010/main" val="36064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r>
              <a:rPr lang="en-AU"/>
              <a:t>30 May 2019</a:t>
            </a:r>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Coding Legal Apps: An introduction to rule-based AI in law</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52015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671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839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93710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84848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05247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406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3106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03193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693670" cy="709865"/>
          </a:xfrm>
        </p:spPr>
        <p:txBody>
          <a:bodyPr/>
          <a:lstStyle/>
          <a:p>
            <a:r>
              <a:rPr lang="en-US" dirty="0"/>
              <a:t>Click to edit Master title style</a:t>
            </a:r>
          </a:p>
        </p:txBody>
      </p:sp>
      <p:sp>
        <p:nvSpPr>
          <p:cNvPr id="3" name="Content Placeholder 2"/>
          <p:cNvSpPr>
            <a:spLocks noGrp="1"/>
          </p:cNvSpPr>
          <p:nvPr>
            <p:ph idx="1"/>
          </p:nvPr>
        </p:nvSpPr>
        <p:spPr>
          <a:xfrm>
            <a:off x="866441" y="2339788"/>
            <a:ext cx="7780018" cy="37651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AU" dirty="0"/>
              <a:t>30 May 2020</a:t>
            </a:r>
            <a:endParaRPr lang="en-US" dirty="0"/>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87831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66309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350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3550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AU"/>
              <a:t>30 May 2019</a:t>
            </a:r>
            <a:endParaRPr lang="en-US"/>
          </a:p>
        </p:txBody>
      </p:sp>
      <p:sp>
        <p:nvSpPr>
          <p:cNvPr id="4" name="Footer Placeholder 3"/>
          <p:cNvSpPr>
            <a:spLocks noGrp="1"/>
          </p:cNvSpPr>
          <p:nvPr>
            <p:ph type="ftr" sz="quarter" idx="11"/>
          </p:nvPr>
        </p:nvSpPr>
        <p:spPr/>
        <p:txBody>
          <a:bodyPr/>
          <a:lstStyle/>
          <a:p>
            <a:r>
              <a:rPr lang="en-US"/>
              <a:t>Coding Legal Apps: An introduction to rule-based AI in law</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1775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30 May 2019</a:t>
            </a:r>
            <a:endParaRPr lang="en-US"/>
          </a:p>
        </p:txBody>
      </p:sp>
      <p:sp>
        <p:nvSpPr>
          <p:cNvPr id="3" name="Footer Placeholder 2"/>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24570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7207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923895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r>
              <a:rPr lang="en-AU"/>
              <a:t>30 May 2019</a:t>
            </a:r>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r>
              <a:rPr lang="en-US"/>
              <a:t>Coding Legal Apps: An introduction to rule-based AI in law</a:t>
            </a:r>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4092845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wiki/DataLex/PLTX2040ReadingGui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WebHome" TargetMode="External"/><Relationship Id="rId3" Type="http://schemas.openxmlformats.org/officeDocument/2006/relationships/hyperlink" Target="http://austlii.community/foswiki/DataLex/PLTX20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hyperlink" Target="http://austlii.community/wiki/DataLe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pers.ssrn.com/sol3/papers.cfm?abstract_id=302145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dium.com/@Grupp/25-facts-about-ai-law-you-always-wanted-to-know-but-were-afraid-to-ask-a43fd9568d6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ailii.org/ew/cases/EWHC/KB/1722/J94.html" TargetMode="External"/><Relationship Id="rId4" Type="http://schemas.openxmlformats.org/officeDocument/2006/relationships/hyperlink" Target="http://www.austlii.edu.au/cgi-bin/LawCite?cit=(1851)%2021%20LJQB%2075" TargetMode="External"/><Relationship Id="rId1" Type="http://schemas.openxmlformats.org/officeDocument/2006/relationships/slideLayout" Target="../slideLayouts/slideLayout8.xml"/><Relationship Id="rId2" Type="http://schemas.openxmlformats.org/officeDocument/2006/relationships/hyperlink" Target="http://austlii.community/foswiki/DataLex/FinderK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wiki/DataLex/PLTX2040ReadingGuide%23A_39Law_as_Code_39_groups" TargetMode="External"/><Relationship Id="rId3" Type="http://schemas.openxmlformats.org/officeDocument/2006/relationships/hyperlink" Target="http://austlii.community/wiki/DataLex/PLTX2040ReadingGuide%23A_39Business_process_modelling_3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austlii.community/foswiki/DataLex/ElectKB"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GoalTestKB"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ustlii.community/foswiki/DataLex/GoalBackwardKB" TargetMode="External"/><Relationship Id="rId4" Type="http://schemas.openxmlformats.org/officeDocument/2006/relationships/hyperlink" Target="http://austlii.community/foswiki/DataLex/GoalForwardKB" TargetMode="External"/><Relationship Id="rId1" Type="http://schemas.openxmlformats.org/officeDocument/2006/relationships/slideLayout" Target="../slideLayouts/slideLayout2.xml"/><Relationship Id="rId2" Type="http://schemas.openxmlformats.org/officeDocument/2006/relationships/hyperlink" Target="http://austlii.community/foswiki/DataLex/WebHom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austlii.community/foswiki/DataLex/WillGeneratorK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CopyrightKB"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FOIKB"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FOIKB"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FinderKB"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PrivacyAct2KB" TargetMode="External"/><Relationship Id="rId3" Type="http://schemas.openxmlformats.org/officeDocument/2006/relationships/hyperlink" Target="http://austlii.community/foswiki/DataLex/FOIKB"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WebHome" TargetMode="External"/><Relationship Id="rId3" Type="http://schemas.openxmlformats.org/officeDocument/2006/relationships/hyperlink" Target="http://www.datalex.org/dev/impor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datalex.org/dev/import/"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talex.org/dev/impor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ssrn.com/abstract=3095897" TargetMode="External"/><Relationship Id="rId4" Type="http://schemas.openxmlformats.org/officeDocument/2006/relationships/hyperlink" Target="http://www2.austlii.edu.au/~graham/expert_systems.html" TargetMode="External"/><Relationship Id="rId1" Type="http://schemas.openxmlformats.org/officeDocument/2006/relationships/slideLayout" Target="../slideLayouts/slideLayout2.xml"/><Relationship Id="rId2" Type="http://schemas.openxmlformats.org/officeDocument/2006/relationships/hyperlink" Target="http://austlii.community/wiki/DataLe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philip@austlii.edu.au" TargetMode="External"/><Relationship Id="rId4" Type="http://schemas.openxmlformats.org/officeDocument/2006/relationships/hyperlink" Target="mailto:datalex@austlii.edu.au" TargetMode="External"/><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hyperlink" Target="mailto:graham@austlii.edu.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B27956B-7CED-F045-9FA1-32663D8670CE}"/>
              </a:ext>
            </a:extLst>
          </p:cNvPr>
          <p:cNvSpPr>
            <a:spLocks noGrp="1"/>
          </p:cNvSpPr>
          <p:nvPr>
            <p:ph type="title"/>
          </p:nvPr>
        </p:nvSpPr>
        <p:spPr/>
        <p:txBody>
          <a:bodyPr/>
          <a:lstStyle/>
          <a:p>
            <a:r>
              <a:rPr lang="en-US" dirty="0"/>
              <a:t>Before we start … </a:t>
            </a:r>
          </a:p>
        </p:txBody>
      </p:sp>
      <p:sp>
        <p:nvSpPr>
          <p:cNvPr id="8" name="Content Placeholder 7">
            <a:extLst>
              <a:ext uri="{FF2B5EF4-FFF2-40B4-BE49-F238E27FC236}">
                <a16:creationId xmlns:a16="http://schemas.microsoft.com/office/drawing/2014/main" xmlns="" id="{E4868258-050E-3840-A206-ED943F26D9DE}"/>
              </a:ext>
            </a:extLst>
          </p:cNvPr>
          <p:cNvSpPr>
            <a:spLocks noGrp="1"/>
          </p:cNvSpPr>
          <p:nvPr>
            <p:ph idx="1"/>
          </p:nvPr>
        </p:nvSpPr>
        <p:spPr>
          <a:xfrm>
            <a:off x="866441" y="2239772"/>
            <a:ext cx="7780018" cy="3765177"/>
          </a:xfrm>
        </p:spPr>
        <p:txBody>
          <a:bodyPr>
            <a:noAutofit/>
          </a:bodyPr>
          <a:lstStyle/>
          <a:p>
            <a:r>
              <a:rPr lang="en-US" b="1" dirty="0"/>
              <a:t>Enjoy the music</a:t>
            </a:r>
            <a:r>
              <a:rPr lang="en-US" dirty="0"/>
              <a:t> </a:t>
            </a:r>
            <a:r>
              <a:rPr lang="mr-IN" dirty="0"/>
              <a:t>–</a:t>
            </a:r>
            <a:r>
              <a:rPr lang="en-US" dirty="0"/>
              <a:t> who is the composer?</a:t>
            </a:r>
          </a:p>
          <a:p>
            <a:r>
              <a:rPr lang="en-US" dirty="0"/>
              <a:t>Be ready to </a:t>
            </a:r>
            <a:r>
              <a:rPr lang="en-US" b="1" dirty="0"/>
              <a:t>introduce yourself to the class </a:t>
            </a:r>
            <a:r>
              <a:rPr lang="en-US" dirty="0" smtClean="0"/>
              <a:t> (briefly)</a:t>
            </a:r>
            <a:endParaRPr lang="en-US" dirty="0"/>
          </a:p>
          <a:p>
            <a:pPr lvl="1"/>
            <a:r>
              <a:rPr lang="en-US" dirty="0"/>
              <a:t>Name + anything you like: where you work?; interest in AI?</a:t>
            </a:r>
          </a:p>
          <a:p>
            <a:r>
              <a:rPr lang="en-US" b="1" dirty="0" smtClean="0"/>
              <a:t>1</a:t>
            </a:r>
            <a:r>
              <a:rPr lang="en-US" b="1" baseline="30000" dirty="0" smtClean="0"/>
              <a:t>st</a:t>
            </a:r>
            <a:r>
              <a:rPr lang="en-US" b="1" dirty="0" smtClean="0"/>
              <a:t> Seminar </a:t>
            </a:r>
            <a:r>
              <a:rPr lang="en-US" b="1" dirty="0" err="1"/>
              <a:t>programme</a:t>
            </a:r>
            <a:r>
              <a:rPr lang="en-US" dirty="0"/>
              <a:t>: </a:t>
            </a:r>
          </a:p>
          <a:p>
            <a:pPr lvl="1"/>
            <a:r>
              <a:rPr lang="en-US" dirty="0" smtClean="0"/>
              <a:t>10</a:t>
            </a:r>
            <a:r>
              <a:rPr lang="en-US" dirty="0" smtClean="0"/>
              <a:t>:</a:t>
            </a:r>
            <a:r>
              <a:rPr lang="en-US" dirty="0"/>
              <a:t>00 – </a:t>
            </a:r>
            <a:r>
              <a:rPr lang="en-US" dirty="0" smtClean="0"/>
              <a:t>11:</a:t>
            </a:r>
            <a:r>
              <a:rPr lang="en-US" dirty="0"/>
              <a:t>10 (70m)  </a:t>
            </a:r>
            <a:r>
              <a:rPr lang="en-US" b="1" dirty="0"/>
              <a:t>Brief history of AI</a:t>
            </a:r>
            <a:r>
              <a:rPr lang="en-US" dirty="0"/>
              <a:t>; </a:t>
            </a:r>
            <a:r>
              <a:rPr lang="en-US" b="1" dirty="0"/>
              <a:t>Basic principles of rule-based reasoning in law</a:t>
            </a:r>
            <a:endParaRPr lang="en-US" dirty="0"/>
          </a:p>
          <a:p>
            <a:pPr lvl="2"/>
            <a:r>
              <a:rPr lang="en-US" dirty="0"/>
              <a:t>10 minutes refreshment break</a:t>
            </a:r>
          </a:p>
          <a:p>
            <a:pPr lvl="1"/>
            <a:r>
              <a:rPr lang="en-US" dirty="0" smtClean="0"/>
              <a:t>11:</a:t>
            </a:r>
            <a:r>
              <a:rPr lang="en-US" dirty="0"/>
              <a:t>20 – </a:t>
            </a:r>
            <a:r>
              <a:rPr lang="en-US" dirty="0" smtClean="0"/>
              <a:t>1</a:t>
            </a:r>
            <a:r>
              <a:rPr lang="en-US" dirty="0"/>
              <a:t>2</a:t>
            </a:r>
            <a:r>
              <a:rPr lang="en-US" dirty="0" smtClean="0"/>
              <a:t>:</a:t>
            </a:r>
            <a:r>
              <a:rPr lang="en-US" dirty="0"/>
              <a:t>30 (70m) </a:t>
            </a:r>
            <a:r>
              <a:rPr lang="en-US" b="1" dirty="0"/>
              <a:t>Basic principles (cont.); Representing legal knowledge with the </a:t>
            </a:r>
            <a:r>
              <a:rPr lang="en-US" b="1" dirty="0" err="1"/>
              <a:t>DataLex</a:t>
            </a:r>
            <a:r>
              <a:rPr lang="en-US" b="1" dirty="0"/>
              <a:t> software </a:t>
            </a:r>
            <a:endParaRPr lang="en-US" dirty="0"/>
          </a:p>
          <a:p>
            <a:pPr lvl="2"/>
            <a:r>
              <a:rPr lang="en-US" dirty="0"/>
              <a:t>Another 10 minute refreshment break</a:t>
            </a:r>
          </a:p>
          <a:p>
            <a:pPr lvl="1"/>
            <a:r>
              <a:rPr lang="en-US" dirty="0" smtClean="0"/>
              <a:t>12:</a:t>
            </a:r>
            <a:r>
              <a:rPr lang="en-US" dirty="0"/>
              <a:t>40 – </a:t>
            </a:r>
            <a:r>
              <a:rPr lang="en-US" dirty="0"/>
              <a:t>1</a:t>
            </a:r>
            <a:r>
              <a:rPr lang="en-US" dirty="0" smtClean="0"/>
              <a:t>:10 (30m</a:t>
            </a:r>
            <a:r>
              <a:rPr lang="en-US" dirty="0"/>
              <a:t>) </a:t>
            </a:r>
            <a:r>
              <a:rPr lang="en-US" b="1" dirty="0" smtClean="0"/>
              <a:t>Discussion</a:t>
            </a:r>
            <a:r>
              <a:rPr lang="en-US" dirty="0" smtClean="0"/>
              <a:t> </a:t>
            </a:r>
            <a:r>
              <a:rPr lang="en-US" dirty="0"/>
              <a:t>for as long as desired</a:t>
            </a:r>
          </a:p>
        </p:txBody>
      </p:sp>
      <p:sp>
        <p:nvSpPr>
          <p:cNvPr id="4" name="Slide Number Placeholder 3">
            <a:extLst>
              <a:ext uri="{FF2B5EF4-FFF2-40B4-BE49-F238E27FC236}">
                <a16:creationId xmlns:a16="http://schemas.microsoft.com/office/drawing/2014/main" xmlns="" id="{820B6C28-A472-B044-9973-B7644468090C}"/>
              </a:ext>
            </a:extLst>
          </p:cNvPr>
          <p:cNvSpPr>
            <a:spLocks noGrp="1"/>
          </p:cNvSpPr>
          <p:nvPr>
            <p:ph type="sldNum" sz="quarter" idx="12"/>
          </p:nvPr>
        </p:nvSpPr>
        <p:spPr/>
        <p:txBody>
          <a:bodyPr/>
          <a:lstStyle/>
          <a:p>
            <a:r>
              <a:rPr lang="en-US" dirty="0" smtClean="0"/>
              <a:t>0</a:t>
            </a:r>
            <a:endParaRPr lang="en-US" dirty="0"/>
          </a:p>
        </p:txBody>
      </p:sp>
    </p:spTree>
    <p:extLst>
      <p:ext uri="{BB962C8B-B14F-4D97-AF65-F5344CB8AC3E}">
        <p14:creationId xmlns:p14="http://schemas.microsoft.com/office/powerpoint/2010/main" val="5205780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 – Introductions</a:t>
            </a:r>
            <a:endParaRPr lang="en-US" dirty="0"/>
          </a:p>
        </p:txBody>
      </p:sp>
      <p:sp>
        <p:nvSpPr>
          <p:cNvPr id="7" name="Content Placeholder 6"/>
          <p:cNvSpPr>
            <a:spLocks noGrp="1"/>
          </p:cNvSpPr>
          <p:nvPr>
            <p:ph idx="1"/>
          </p:nvPr>
        </p:nvSpPr>
        <p:spPr/>
        <p:txBody>
          <a:bodyPr>
            <a:normAutofit fontScale="92500" lnSpcReduction="20000"/>
          </a:bodyPr>
          <a:lstStyle/>
          <a:p>
            <a:pPr lvl="0"/>
            <a:r>
              <a:rPr lang="en-US" dirty="0"/>
              <a:t>Greenleaf &amp; Chung </a:t>
            </a:r>
            <a:r>
              <a:rPr lang="en-US" dirty="0">
                <a:hlinkClick r:id="rId2"/>
              </a:rPr>
              <a:t>Readings on AI and on 'AI &amp; Law'</a:t>
            </a:r>
            <a:endParaRPr lang="en-AU" b="1" dirty="0" smtClean="0"/>
          </a:p>
          <a:p>
            <a:pPr lvl="0"/>
            <a:r>
              <a:rPr lang="en-AU" b="1" dirty="0" smtClean="0"/>
              <a:t>Introductions </a:t>
            </a:r>
            <a:r>
              <a:rPr lang="en-AU" b="1" dirty="0"/>
              <a:t>to AI</a:t>
            </a:r>
          </a:p>
          <a:p>
            <a:pPr lvl="1"/>
            <a:r>
              <a:rPr lang="en-AU" dirty="0"/>
              <a:t>Melanie Mitchell </a:t>
            </a:r>
            <a:r>
              <a:rPr lang="en-AU" i="1" dirty="0"/>
              <a:t>Artificial Intelligence – A Guide for Thinking </a:t>
            </a:r>
            <a:r>
              <a:rPr lang="en-AU" dirty="0"/>
              <a:t>Humans (Pelican</a:t>
            </a:r>
            <a:r>
              <a:rPr lang="en-AU" i="1" dirty="0"/>
              <a:t> </a:t>
            </a:r>
            <a:r>
              <a:rPr lang="en-AU" dirty="0"/>
              <a:t>2019)</a:t>
            </a:r>
          </a:p>
          <a:p>
            <a:pPr lvl="1"/>
            <a:r>
              <a:rPr lang="en-AU" dirty="0"/>
              <a:t>Margaret </a:t>
            </a:r>
            <a:r>
              <a:rPr lang="en-AU" dirty="0" err="1"/>
              <a:t>Boden</a:t>
            </a:r>
            <a:r>
              <a:rPr lang="en-AU" dirty="0"/>
              <a:t> </a:t>
            </a:r>
            <a:r>
              <a:rPr lang="en-AU" i="1" dirty="0"/>
              <a:t>Artificial Intelligence – A Very Short Introduction</a:t>
            </a:r>
            <a:r>
              <a:rPr lang="en-AU" dirty="0"/>
              <a:t> (OUP 2016)</a:t>
            </a:r>
          </a:p>
          <a:p>
            <a:r>
              <a:rPr lang="en-US" b="1" dirty="0"/>
              <a:t>AI and law</a:t>
            </a:r>
          </a:p>
          <a:p>
            <a:pPr lvl="1"/>
            <a:r>
              <a:rPr lang="en-AU" dirty="0"/>
              <a:t>Kevin Ashley </a:t>
            </a:r>
            <a:r>
              <a:rPr lang="en-AU" i="1" dirty="0"/>
              <a:t>Artificial Intelligence and Legal Analytics</a:t>
            </a:r>
            <a:r>
              <a:rPr lang="en-AU" dirty="0"/>
              <a:t> (Cambridge, 2017) – emphasis on case-based </a:t>
            </a:r>
            <a:r>
              <a:rPr lang="en-AU" dirty="0" smtClean="0"/>
              <a:t>reasoning</a:t>
            </a:r>
          </a:p>
          <a:p>
            <a:pPr lvl="1"/>
            <a:r>
              <a:rPr lang="en-AU" dirty="0" smtClean="0"/>
              <a:t>Michael Legg &amp; Felicity Bell </a:t>
            </a:r>
            <a:r>
              <a:rPr lang="en-AU" i="1" dirty="0" smtClean="0"/>
              <a:t>Artificial Intelligence and the Legal Profession: A Primer</a:t>
            </a:r>
            <a:r>
              <a:rPr lang="en-AU" dirty="0" smtClean="0"/>
              <a:t> (</a:t>
            </a:r>
            <a:r>
              <a:rPr lang="en-AU" dirty="0" err="1" smtClean="0"/>
              <a:t>flipstream</a:t>
            </a:r>
            <a:r>
              <a:rPr lang="en-AU" dirty="0" smtClean="0"/>
              <a:t>, UNSW Faculty of Law, 2018)</a:t>
            </a:r>
            <a:endParaRPr lang="en-US" dirty="0"/>
          </a:p>
          <a:p>
            <a:r>
              <a:rPr lang="en-AU" b="1" dirty="0"/>
              <a:t>Textbook on AI techniques</a:t>
            </a:r>
            <a:r>
              <a:rPr lang="en-AU" dirty="0"/>
              <a:t> (advanced)</a:t>
            </a:r>
          </a:p>
          <a:p>
            <a:pPr lvl="1"/>
            <a:r>
              <a:rPr lang="en-AU" dirty="0"/>
              <a:t>S Russell and P </a:t>
            </a:r>
            <a:r>
              <a:rPr lang="en-AU" dirty="0" err="1"/>
              <a:t>Norvig</a:t>
            </a:r>
            <a:r>
              <a:rPr lang="en-AU" dirty="0"/>
              <a:t> </a:t>
            </a:r>
            <a:r>
              <a:rPr lang="en-AU" i="1" dirty="0"/>
              <a:t>Artificial Intelligence: A Modern Approach </a:t>
            </a:r>
            <a:r>
              <a:rPr lang="en-AU" dirty="0"/>
              <a:t>(3</a:t>
            </a:r>
            <a:r>
              <a:rPr lang="en-AU" baseline="30000" dirty="0"/>
              <a:t>rd</a:t>
            </a:r>
            <a:r>
              <a:rPr lang="en-AU" dirty="0"/>
              <a:t> Ed) (Pearson, 2016) (</a:t>
            </a:r>
            <a:r>
              <a:rPr lang="en-AU" dirty="0" err="1"/>
              <a:t>Ch</a:t>
            </a:r>
            <a:r>
              <a:rPr lang="en-AU" dirty="0"/>
              <a:t> 1 is an </a:t>
            </a:r>
            <a:r>
              <a:rPr lang="en-AU" dirty="0" smtClean="0"/>
              <a:t>introduction; final chapter also valuable)</a:t>
            </a:r>
            <a:endParaRPr lang="en-AU" dirty="0"/>
          </a:p>
        </p:txBody>
      </p:sp>
      <p:sp>
        <p:nvSpPr>
          <p:cNvPr id="5" name="Slide Number Placeholder 4"/>
          <p:cNvSpPr>
            <a:spLocks noGrp="1"/>
          </p:cNvSpPr>
          <p:nvPr>
            <p:ph type="sldNum" sz="quarter" idx="12"/>
          </p:nvPr>
        </p:nvSpPr>
        <p:spPr/>
        <p:txBody>
          <a:bodyPr/>
          <a:lstStyle/>
          <a:p>
            <a:fld id="{A98671AC-BDD7-A749-B322-624F152115F7}" type="slidenum">
              <a:rPr lang="en-US" smtClean="0"/>
              <a:t>10</a:t>
            </a:fld>
            <a:endParaRPr lang="en-US"/>
          </a:p>
        </p:txBody>
      </p:sp>
    </p:spTree>
    <p:extLst>
      <p:ext uri="{BB962C8B-B14F-4D97-AF65-F5344CB8AC3E}">
        <p14:creationId xmlns:p14="http://schemas.microsoft.com/office/powerpoint/2010/main" val="2501118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C371B-3CDF-EB46-B656-3DF02BF599BC}"/>
              </a:ext>
            </a:extLst>
          </p:cNvPr>
          <p:cNvSpPr>
            <a:spLocks noGrp="1"/>
          </p:cNvSpPr>
          <p:nvPr>
            <p:ph type="title"/>
          </p:nvPr>
        </p:nvSpPr>
        <p:spPr/>
        <p:txBody>
          <a:bodyPr>
            <a:normAutofit/>
          </a:bodyPr>
          <a:lstStyle/>
          <a:p>
            <a:r>
              <a:rPr lang="en-US" dirty="0" err="1"/>
              <a:t>DataLex</a:t>
            </a:r>
            <a:r>
              <a:rPr lang="en-US" dirty="0"/>
              <a:t> &amp; </a:t>
            </a:r>
            <a:r>
              <a:rPr lang="en-US" dirty="0" err="1"/>
              <a:t>AustLII</a:t>
            </a:r>
            <a:r>
              <a:rPr lang="en-US" dirty="0"/>
              <a:t> – Background </a:t>
            </a:r>
          </a:p>
        </p:txBody>
      </p:sp>
      <p:sp>
        <p:nvSpPr>
          <p:cNvPr id="4" name="Content Placeholder 3">
            <a:extLst>
              <a:ext uri="{FF2B5EF4-FFF2-40B4-BE49-F238E27FC236}">
                <a16:creationId xmlns:a16="http://schemas.microsoft.com/office/drawing/2014/main" xmlns="" id="{A1F2D383-BF9A-674F-9DA3-419F56BA49D9}"/>
              </a:ext>
            </a:extLst>
          </p:cNvPr>
          <p:cNvSpPr>
            <a:spLocks noGrp="1"/>
          </p:cNvSpPr>
          <p:nvPr>
            <p:ph idx="1"/>
          </p:nvPr>
        </p:nvSpPr>
        <p:spPr>
          <a:xfrm>
            <a:off x="866441" y="2328863"/>
            <a:ext cx="7748922" cy="4229100"/>
          </a:xfrm>
        </p:spPr>
        <p:txBody>
          <a:bodyPr>
            <a:normAutofit/>
          </a:bodyPr>
          <a:lstStyle/>
          <a:p>
            <a:pPr>
              <a:lnSpc>
                <a:spcPct val="120000"/>
              </a:lnSpc>
            </a:pPr>
            <a:r>
              <a:rPr lang="en-US" sz="1500" dirty="0" err="1"/>
              <a:t>DataLex</a:t>
            </a:r>
            <a:r>
              <a:rPr lang="en-US" sz="1500" dirty="0"/>
              <a:t> Project (1984–) predates </a:t>
            </a:r>
            <a:r>
              <a:rPr lang="en-US" sz="1500" dirty="0" err="1"/>
              <a:t>AustLII</a:t>
            </a:r>
            <a:r>
              <a:rPr lang="en-US" sz="1500" dirty="0"/>
              <a:t> (1995 –)</a:t>
            </a:r>
          </a:p>
          <a:p>
            <a:pPr lvl="1">
              <a:lnSpc>
                <a:spcPct val="120000"/>
              </a:lnSpc>
            </a:pPr>
            <a:r>
              <a:rPr lang="en-US" sz="1300" dirty="0"/>
              <a:t>Developed AI tools for law in the pre-Internet  ‘expert systems’ era</a:t>
            </a:r>
          </a:p>
          <a:p>
            <a:pPr>
              <a:lnSpc>
                <a:spcPct val="120000"/>
              </a:lnSpc>
            </a:pPr>
            <a:r>
              <a:rPr lang="en-US" sz="1500" dirty="0"/>
              <a:t>New </a:t>
            </a:r>
            <a:r>
              <a:rPr lang="en-US" sz="1500" dirty="0" err="1"/>
              <a:t>DataLex</a:t>
            </a:r>
            <a:r>
              <a:rPr lang="en-US" sz="1500" dirty="0"/>
              <a:t> Project (2017-) is </a:t>
            </a:r>
            <a:r>
              <a:rPr lang="en-US" sz="1500" dirty="0" err="1"/>
              <a:t>AustLII’s</a:t>
            </a:r>
            <a:r>
              <a:rPr lang="en-US" sz="1500" dirty="0"/>
              <a:t> future role in AI</a:t>
            </a:r>
          </a:p>
          <a:p>
            <a:pPr lvl="1">
              <a:lnSpc>
                <a:spcPct val="120000"/>
              </a:lnSpc>
            </a:pPr>
            <a:r>
              <a:rPr lang="en-US" sz="1350" dirty="0"/>
              <a:t>Further developing </a:t>
            </a:r>
            <a:r>
              <a:rPr lang="en-US" sz="1350" dirty="0" err="1"/>
              <a:t>DataLex</a:t>
            </a:r>
            <a:r>
              <a:rPr lang="en-US" sz="1350" dirty="0"/>
              <a:t> inferencing tools to build legal KBs</a:t>
            </a:r>
          </a:p>
          <a:p>
            <a:pPr lvl="1">
              <a:lnSpc>
                <a:spcPct val="120000"/>
              </a:lnSpc>
            </a:pPr>
            <a:r>
              <a:rPr lang="en-US" sz="1350" dirty="0"/>
              <a:t>Integrating these tools  with all forms of content on </a:t>
            </a:r>
            <a:r>
              <a:rPr lang="en-US" sz="1350" dirty="0" err="1"/>
              <a:t>AustLII</a:t>
            </a:r>
            <a:r>
              <a:rPr lang="en-US" sz="1350" dirty="0"/>
              <a:t> </a:t>
            </a:r>
          </a:p>
          <a:p>
            <a:pPr lvl="1">
              <a:lnSpc>
                <a:spcPct val="120000"/>
              </a:lnSpc>
            </a:pPr>
            <a:r>
              <a:rPr lang="en-US" sz="1350" dirty="0"/>
              <a:t>Assisting users to build and maintain sustainable free legal advisory systems</a:t>
            </a:r>
          </a:p>
          <a:p>
            <a:pPr lvl="1">
              <a:lnSpc>
                <a:spcPct val="120000"/>
              </a:lnSpc>
            </a:pPr>
            <a:r>
              <a:rPr lang="en-US" sz="1350" dirty="0"/>
              <a:t>Providing ‘AI infrastructure’, rather than directly building applications</a:t>
            </a:r>
          </a:p>
          <a:p>
            <a:pPr>
              <a:lnSpc>
                <a:spcPct val="120000"/>
              </a:lnSpc>
            </a:pPr>
            <a:r>
              <a:rPr lang="en-US" sz="1500" dirty="0"/>
              <a:t>The </a:t>
            </a:r>
            <a:r>
              <a:rPr lang="en-US" sz="1500" dirty="0">
                <a:hlinkClick r:id="rId2"/>
              </a:rPr>
              <a:t>DataLex Community </a:t>
            </a:r>
            <a:r>
              <a:rPr lang="en-US" sz="1500" dirty="0"/>
              <a:t>is part of </a:t>
            </a:r>
            <a:r>
              <a:rPr lang="en-US" sz="1500" dirty="0" err="1"/>
              <a:t>AustLII</a:t>
            </a:r>
            <a:r>
              <a:rPr lang="en-US" sz="1500" dirty="0"/>
              <a:t> Communities</a:t>
            </a:r>
          </a:p>
          <a:p>
            <a:pPr lvl="1">
              <a:lnSpc>
                <a:spcPct val="120000"/>
              </a:lnSpc>
            </a:pPr>
            <a:r>
              <a:rPr lang="en-US" sz="1350" dirty="0"/>
              <a:t>Location of most </a:t>
            </a:r>
            <a:r>
              <a:rPr lang="en-US" sz="1350" b="1" dirty="0"/>
              <a:t>resources</a:t>
            </a:r>
            <a:r>
              <a:rPr lang="en-US" sz="1350" dirty="0"/>
              <a:t> used in this </a:t>
            </a:r>
            <a:r>
              <a:rPr lang="en-US" sz="1350" dirty="0" smtClean="0"/>
              <a:t>course (and </a:t>
            </a:r>
            <a:r>
              <a:rPr lang="en-US" sz="1400" dirty="0" err="1" smtClean="0">
                <a:hlinkClick r:id="rId3"/>
              </a:rPr>
              <a:t>DataLex</a:t>
            </a:r>
            <a:r>
              <a:rPr lang="en-US" sz="1400" dirty="0">
                <a:hlinkClick r:id="rId3"/>
              </a:rPr>
              <a:t>/PLTX2040 </a:t>
            </a:r>
            <a:r>
              <a:rPr lang="en-US" sz="1400" dirty="0" smtClean="0">
                <a:hlinkClick r:id="rId3"/>
              </a:rPr>
              <a:t>web pages</a:t>
            </a:r>
            <a:r>
              <a:rPr lang="en-US" sz="1400" dirty="0" smtClean="0"/>
              <a:t>)</a:t>
            </a:r>
            <a:endParaRPr lang="en-US" sz="1350" dirty="0"/>
          </a:p>
          <a:p>
            <a:pPr lvl="1">
              <a:lnSpc>
                <a:spcPct val="120000"/>
              </a:lnSpc>
            </a:pPr>
            <a:r>
              <a:rPr lang="en-US" sz="1350" dirty="0"/>
              <a:t>Start with a </a:t>
            </a:r>
            <a:r>
              <a:rPr lang="en-US" sz="1350" b="1" dirty="0"/>
              <a:t>quick demonstration </a:t>
            </a:r>
            <a:r>
              <a:rPr lang="en-US" sz="1350" dirty="0"/>
              <a:t>of what we are aiming to do </a:t>
            </a:r>
            <a:r>
              <a:rPr lang="en-US" sz="1350" dirty="0" smtClean="0"/>
              <a:t>today: ELECTKB</a:t>
            </a:r>
            <a:endParaRPr lang="en-US" sz="1350" dirty="0"/>
          </a:p>
          <a:p>
            <a:pPr lvl="1">
              <a:lnSpc>
                <a:spcPct val="120000"/>
              </a:lnSpc>
            </a:pPr>
            <a:r>
              <a:rPr lang="en-US" sz="1350" dirty="0"/>
              <a:t>After today, you can develop and test </a:t>
            </a:r>
            <a:r>
              <a:rPr lang="en-US" sz="1350" b="1" dirty="0"/>
              <a:t>your own apps </a:t>
            </a:r>
            <a:r>
              <a:rPr lang="en-US" sz="1350" dirty="0"/>
              <a:t>with any of these features</a:t>
            </a:r>
          </a:p>
          <a:p>
            <a:pPr lvl="1">
              <a:lnSpc>
                <a:spcPct val="120000"/>
              </a:lnSpc>
            </a:pPr>
            <a:endParaRPr lang="en-US" sz="1350" dirty="0"/>
          </a:p>
          <a:p>
            <a:endParaRPr lang="en-US" dirty="0"/>
          </a:p>
        </p:txBody>
      </p:sp>
      <p:sp>
        <p:nvSpPr>
          <p:cNvPr id="5" name="Slide Number Placeholder 4">
            <a:extLst>
              <a:ext uri="{FF2B5EF4-FFF2-40B4-BE49-F238E27FC236}">
                <a16:creationId xmlns:a16="http://schemas.microsoft.com/office/drawing/2014/main" xmlns="" id="{B60B5910-22CA-7E48-A11D-93071F81CCD2}"/>
              </a:ext>
            </a:extLst>
          </p:cNvPr>
          <p:cNvSpPr>
            <a:spLocks noGrp="1"/>
          </p:cNvSpPr>
          <p:nvPr>
            <p:ph type="sldNum" sz="quarter" idx="12"/>
          </p:nvPr>
        </p:nvSpPr>
        <p:spPr/>
        <p:txBody>
          <a:bodyPr/>
          <a:lstStyle/>
          <a:p>
            <a:fld id="{A98671AC-BDD7-A749-B322-624F152115F7}" type="slidenum">
              <a:rPr lang="en-US" smtClean="0"/>
              <a:t>11</a:t>
            </a:fld>
            <a:endParaRPr lang="en-US"/>
          </a:p>
        </p:txBody>
      </p:sp>
    </p:spTree>
    <p:extLst>
      <p:ext uri="{BB962C8B-B14F-4D97-AF65-F5344CB8AC3E}">
        <p14:creationId xmlns:p14="http://schemas.microsoft.com/office/powerpoint/2010/main" val="964464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E6308-45B9-FB46-BD8D-9BC42326CEC9}"/>
              </a:ext>
            </a:extLst>
          </p:cNvPr>
          <p:cNvSpPr>
            <a:spLocks noGrp="1"/>
          </p:cNvSpPr>
          <p:nvPr>
            <p:ph type="title"/>
          </p:nvPr>
        </p:nvSpPr>
        <p:spPr/>
        <p:txBody>
          <a:bodyPr/>
          <a:lstStyle/>
          <a:p>
            <a:r>
              <a:rPr lang="en-US" dirty="0"/>
              <a:t>Components of an ‘Expert System’</a:t>
            </a:r>
          </a:p>
        </p:txBody>
      </p:sp>
      <p:sp>
        <p:nvSpPr>
          <p:cNvPr id="4" name="Slide Number Placeholder 3">
            <a:extLst>
              <a:ext uri="{FF2B5EF4-FFF2-40B4-BE49-F238E27FC236}">
                <a16:creationId xmlns:a16="http://schemas.microsoft.com/office/drawing/2014/main" xmlns="" id="{B247BD2F-6A2B-9E4C-B15E-CED35A114993}"/>
              </a:ext>
            </a:extLst>
          </p:cNvPr>
          <p:cNvSpPr>
            <a:spLocks noGrp="1"/>
          </p:cNvSpPr>
          <p:nvPr>
            <p:ph type="sldNum" sz="quarter" idx="12"/>
          </p:nvPr>
        </p:nvSpPr>
        <p:spPr/>
        <p:txBody>
          <a:bodyPr/>
          <a:lstStyle/>
          <a:p>
            <a:fld id="{A98671AC-BDD7-A749-B322-624F152115F7}" type="slidenum">
              <a:rPr lang="en-US" smtClean="0"/>
              <a:t>12</a:t>
            </a:fld>
            <a:endParaRPr lang="en-US"/>
          </a:p>
        </p:txBody>
      </p:sp>
      <p:pic>
        <p:nvPicPr>
          <p:cNvPr id="14" name="Content Placeholder 13">
            <a:extLst>
              <a:ext uri="{FF2B5EF4-FFF2-40B4-BE49-F238E27FC236}">
                <a16:creationId xmlns:a16="http://schemas.microsoft.com/office/drawing/2014/main" xmlns="" id="{DFF6E50B-AEBD-EC49-9914-EE0B76480C3C}"/>
              </a:ext>
            </a:extLst>
          </p:cNvPr>
          <p:cNvPicPr>
            <a:picLocks noGrp="1" noChangeAspect="1"/>
          </p:cNvPicPr>
          <p:nvPr>
            <p:ph idx="1"/>
          </p:nvPr>
        </p:nvPicPr>
        <p:blipFill>
          <a:blip r:embed="rId2"/>
          <a:stretch>
            <a:fillRect/>
          </a:stretch>
        </p:blipFill>
        <p:spPr>
          <a:xfrm>
            <a:off x="911325" y="2361240"/>
            <a:ext cx="7362825" cy="4210050"/>
          </a:xfrm>
        </p:spPr>
      </p:pic>
    </p:spTree>
    <p:extLst>
      <p:ext uri="{BB962C8B-B14F-4D97-AF65-F5344CB8AC3E}">
        <p14:creationId xmlns:p14="http://schemas.microsoft.com/office/powerpoint/2010/main" val="21610547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EEE96-2AC1-8B42-A538-51898CC51225}"/>
              </a:ext>
            </a:extLst>
          </p:cNvPr>
          <p:cNvSpPr>
            <a:spLocks noGrp="1"/>
          </p:cNvSpPr>
          <p:nvPr>
            <p:ph type="title"/>
          </p:nvPr>
        </p:nvSpPr>
        <p:spPr/>
        <p:txBody>
          <a:bodyPr/>
          <a:lstStyle/>
          <a:p>
            <a:r>
              <a:rPr lang="en-US" dirty="0" err="1"/>
              <a:t>DataLex</a:t>
            </a:r>
            <a:r>
              <a:rPr lang="en-US" dirty="0"/>
              <a:t> within </a:t>
            </a:r>
            <a:r>
              <a:rPr lang="en-US" dirty="0" err="1"/>
              <a:t>AustLII</a:t>
            </a:r>
            <a:r>
              <a:rPr lang="en-US" dirty="0"/>
              <a:t> Communities</a:t>
            </a:r>
          </a:p>
        </p:txBody>
      </p:sp>
      <p:pic>
        <p:nvPicPr>
          <p:cNvPr id="6" name="Content Placeholder 5">
            <a:extLst>
              <a:ext uri="{FF2B5EF4-FFF2-40B4-BE49-F238E27FC236}">
                <a16:creationId xmlns:a16="http://schemas.microsoft.com/office/drawing/2014/main" xmlns="" id="{D2B00FCD-6DCD-3241-AEA0-8A44EDE6A1DB}"/>
              </a:ext>
            </a:extLst>
          </p:cNvPr>
          <p:cNvPicPr>
            <a:picLocks noGrp="1" noChangeAspect="1"/>
          </p:cNvPicPr>
          <p:nvPr>
            <p:ph idx="1"/>
          </p:nvPr>
        </p:nvPicPr>
        <p:blipFill>
          <a:blip r:embed="rId2"/>
          <a:stretch>
            <a:fillRect/>
          </a:stretch>
        </p:blipFill>
        <p:spPr>
          <a:xfrm>
            <a:off x="4201637" y="515655"/>
            <a:ext cx="4599464" cy="5803231"/>
          </a:xfrm>
        </p:spPr>
      </p:pic>
      <p:sp>
        <p:nvSpPr>
          <p:cNvPr id="4" name="Text Placeholder 3">
            <a:extLst>
              <a:ext uri="{FF2B5EF4-FFF2-40B4-BE49-F238E27FC236}">
                <a16:creationId xmlns:a16="http://schemas.microsoft.com/office/drawing/2014/main" xmlns="" id="{F7869723-8C4A-5B47-91B2-751AB159B3F1}"/>
              </a:ext>
            </a:extLst>
          </p:cNvPr>
          <p:cNvSpPr>
            <a:spLocks noGrp="1"/>
          </p:cNvSpPr>
          <p:nvPr>
            <p:ph type="body" sz="half" idx="2"/>
          </p:nvPr>
        </p:nvSpPr>
        <p:spPr/>
        <p:txBody>
          <a:bodyPr>
            <a:normAutofit/>
          </a:bodyPr>
          <a:lstStyle/>
          <a:p>
            <a:r>
              <a:rPr lang="en-US" sz="1100" dirty="0">
                <a:hlinkClick r:id="rId3"/>
              </a:rPr>
              <a:t>http://</a:t>
            </a:r>
            <a:r>
              <a:rPr lang="en-US" sz="1100" dirty="0" err="1">
                <a:hlinkClick r:id="rId3"/>
              </a:rPr>
              <a:t>austlii.community</a:t>
            </a:r>
            <a:r>
              <a:rPr lang="en-US" sz="1100" dirty="0">
                <a:hlinkClick r:id="rId3"/>
              </a:rPr>
              <a:t>/wiki/</a:t>
            </a:r>
            <a:r>
              <a:rPr lang="en-US" sz="1100" dirty="0" err="1">
                <a:hlinkClick r:id="rId3"/>
              </a:rPr>
              <a:t>DataLex</a:t>
            </a:r>
            <a:r>
              <a:rPr lang="en-US" sz="1100" dirty="0">
                <a:hlinkClick r:id="rId3"/>
              </a:rPr>
              <a:t>/</a:t>
            </a:r>
            <a:endParaRPr lang="en-US" sz="1100" dirty="0"/>
          </a:p>
        </p:txBody>
      </p:sp>
    </p:spTree>
    <p:extLst>
      <p:ext uri="{BB962C8B-B14F-4D97-AF65-F5344CB8AC3E}">
        <p14:creationId xmlns:p14="http://schemas.microsoft.com/office/powerpoint/2010/main" val="32341759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534484" cy="709865"/>
          </a:xfrm>
        </p:spPr>
        <p:txBody>
          <a:bodyPr>
            <a:normAutofit fontScale="90000"/>
          </a:bodyPr>
          <a:lstStyle/>
          <a:p>
            <a:r>
              <a:rPr lang="en-US" dirty="0"/>
              <a:t>15 principles for sustainable legal apps</a:t>
            </a:r>
          </a:p>
        </p:txBody>
      </p:sp>
      <p:sp>
        <p:nvSpPr>
          <p:cNvPr id="3" name="Content Placeholder 2"/>
          <p:cNvSpPr>
            <a:spLocks noGrp="1"/>
          </p:cNvSpPr>
          <p:nvPr>
            <p:ph idx="1"/>
          </p:nvPr>
        </p:nvSpPr>
        <p:spPr>
          <a:xfrm>
            <a:off x="866440" y="2386014"/>
            <a:ext cx="7763209" cy="4257674"/>
          </a:xfrm>
        </p:spPr>
        <p:txBody>
          <a:bodyPr>
            <a:normAutofit/>
          </a:bodyPr>
          <a:lstStyle/>
          <a:p>
            <a:r>
              <a:rPr lang="en-US" dirty="0" err="1" smtClean="0"/>
              <a:t>DataLex</a:t>
            </a:r>
            <a:r>
              <a:rPr lang="en-US" dirty="0" smtClean="0"/>
              <a:t> article </a:t>
            </a:r>
            <a:r>
              <a:rPr lang="en-US" dirty="0"/>
              <a:t>‘</a:t>
            </a:r>
            <a:r>
              <a:rPr lang="en-US" dirty="0">
                <a:hlinkClick r:id="rId2"/>
              </a:rPr>
              <a:t>Building Sustainable Free Legal Advisory Systems</a:t>
            </a:r>
            <a:r>
              <a:rPr lang="en-US" dirty="0"/>
              <a:t>: Experiences from the History of AI &amp; Law’ (2017)</a:t>
            </a:r>
          </a:p>
          <a:p>
            <a:r>
              <a:rPr lang="en-US" dirty="0"/>
              <a:t>This article suggests 15 ideas that remain relevant to building sustainable free legal advisory systems</a:t>
            </a:r>
          </a:p>
          <a:p>
            <a:pPr lvl="1"/>
            <a:r>
              <a:rPr lang="en-US" dirty="0"/>
              <a:t>Many of them are also relevant to developing commercial systems </a:t>
            </a:r>
          </a:p>
          <a:p>
            <a:r>
              <a:rPr lang="en-AU" dirty="0"/>
              <a:t>Three themes in this approach are the need for:</a:t>
            </a:r>
          </a:p>
          <a:p>
            <a:pPr marL="728663" lvl="1" indent="-385763">
              <a:buFont typeface="+mj-lt"/>
              <a:buAutoNum type="arabicPeriod"/>
            </a:pPr>
            <a:r>
              <a:rPr lang="en-AU" b="1" dirty="0"/>
              <a:t>Explanations</a:t>
            </a:r>
            <a:r>
              <a:rPr lang="en-AU" dirty="0"/>
              <a:t> based on the sources of law (1-5) – when running</a:t>
            </a:r>
          </a:p>
          <a:p>
            <a:pPr marL="728663" lvl="1" indent="-385763">
              <a:buFont typeface="+mj-lt"/>
              <a:buAutoNum type="arabicPeriod"/>
            </a:pPr>
            <a:r>
              <a:rPr lang="en-AU" b="1" dirty="0"/>
              <a:t>Self-sufficiency </a:t>
            </a:r>
            <a:r>
              <a:rPr lang="en-AU" dirty="0"/>
              <a:t>by legal advice providers (6), (15) – when developing</a:t>
            </a:r>
          </a:p>
          <a:p>
            <a:pPr marL="728663" lvl="1" indent="-385763">
              <a:buFont typeface="+mj-lt"/>
              <a:buAutoNum type="arabicPeriod"/>
            </a:pPr>
            <a:r>
              <a:rPr lang="en-AU" b="1" dirty="0"/>
              <a:t>Transparency</a:t>
            </a:r>
            <a:r>
              <a:rPr lang="en-AU" dirty="0"/>
              <a:t> between code and sources, in both the KB, and the app in operation (7-14) – for developing, updating &amp; auditing</a:t>
            </a:r>
          </a:p>
          <a:p>
            <a:pPr marL="42863" indent="0">
              <a:buNone/>
            </a:pPr>
            <a:r>
              <a:rPr lang="en-US" i="1" dirty="0"/>
              <a:t>An introduction to these arguments follows</a:t>
            </a:r>
            <a:r>
              <a:rPr lang="mr-IN" i="1" dirty="0"/>
              <a:t>…</a:t>
            </a:r>
            <a:endParaRPr lang="en-US" i="1" dirty="0"/>
          </a:p>
          <a:p>
            <a:endParaRPr lang="en-US" dirty="0"/>
          </a:p>
        </p:txBody>
      </p:sp>
      <p:sp>
        <p:nvSpPr>
          <p:cNvPr id="4" name="Slide Number Placeholder 3">
            <a:extLst>
              <a:ext uri="{FF2B5EF4-FFF2-40B4-BE49-F238E27FC236}">
                <a16:creationId xmlns:a16="http://schemas.microsoft.com/office/drawing/2014/main" xmlns="" id="{38A85A91-36AC-184C-AF58-44F5D191DFD1}"/>
              </a:ext>
            </a:extLst>
          </p:cNvPr>
          <p:cNvSpPr>
            <a:spLocks noGrp="1"/>
          </p:cNvSpPr>
          <p:nvPr>
            <p:ph type="sldNum" sz="quarter" idx="12"/>
          </p:nvPr>
        </p:nvSpPr>
        <p:spPr/>
        <p:txBody>
          <a:bodyPr/>
          <a:lstStyle/>
          <a:p>
            <a:fld id="{A98671AC-BDD7-A749-B322-624F152115F7}" type="slidenum">
              <a:rPr lang="en-US" smtClean="0"/>
              <a:t>14</a:t>
            </a:fld>
            <a:endParaRPr lang="en-US"/>
          </a:p>
        </p:txBody>
      </p:sp>
    </p:spTree>
    <p:extLst>
      <p:ext uri="{BB962C8B-B14F-4D97-AF65-F5344CB8AC3E}">
        <p14:creationId xmlns:p14="http://schemas.microsoft.com/office/powerpoint/2010/main" val="15500498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24248-FF6C-E147-B841-559E6C324993}"/>
              </a:ext>
            </a:extLst>
          </p:cNvPr>
          <p:cNvSpPr>
            <a:spLocks noGrp="1"/>
          </p:cNvSpPr>
          <p:nvPr>
            <p:ph type="title"/>
          </p:nvPr>
        </p:nvSpPr>
        <p:spPr/>
        <p:txBody>
          <a:bodyPr>
            <a:normAutofit fontScale="90000"/>
          </a:bodyPr>
          <a:lstStyle/>
          <a:p>
            <a:r>
              <a:rPr lang="en-US" dirty="0"/>
              <a:t>Summary: 15 principles for sustainable legal app development</a:t>
            </a:r>
          </a:p>
        </p:txBody>
      </p:sp>
      <p:sp>
        <p:nvSpPr>
          <p:cNvPr id="3" name="Content Placeholder 2">
            <a:extLst>
              <a:ext uri="{FF2B5EF4-FFF2-40B4-BE49-F238E27FC236}">
                <a16:creationId xmlns:a16="http://schemas.microsoft.com/office/drawing/2014/main" xmlns="" id="{3141FC8A-5EF4-EA4C-888F-D9AD2AAAE2DD}"/>
              </a:ext>
            </a:extLst>
          </p:cNvPr>
          <p:cNvSpPr>
            <a:spLocks noGrp="1"/>
          </p:cNvSpPr>
          <p:nvPr>
            <p:ph idx="1"/>
          </p:nvPr>
        </p:nvSpPr>
        <p:spPr>
          <a:xfrm>
            <a:off x="400053" y="2143125"/>
            <a:ext cx="8515349" cy="4500564"/>
          </a:xfrm>
        </p:spPr>
        <p:txBody>
          <a:bodyPr numCol="3" spcCol="144000">
            <a:normAutofit/>
          </a:bodyPr>
          <a:lstStyle/>
          <a:p>
            <a:pPr>
              <a:buFont typeface="+mj-lt"/>
              <a:buAutoNum type="arabicPeriod"/>
            </a:pPr>
            <a:r>
              <a:rPr lang="en-US" sz="1700" dirty="0"/>
              <a:t>Law is not ‘just another problem domain’</a:t>
            </a:r>
          </a:p>
          <a:p>
            <a:pPr>
              <a:buFont typeface="+mj-lt"/>
              <a:buAutoNum type="arabicPeriod"/>
            </a:pPr>
            <a:r>
              <a:rPr lang="en-US" sz="1700" dirty="0"/>
              <a:t>Expertise is relative</a:t>
            </a:r>
          </a:p>
          <a:p>
            <a:pPr>
              <a:buFont typeface="+mj-lt"/>
              <a:buAutoNum type="arabicPeriod"/>
            </a:pPr>
            <a:r>
              <a:rPr lang="en-US" sz="1700" dirty="0"/>
              <a:t>No AI tool suits all types of problems</a:t>
            </a:r>
          </a:p>
          <a:p>
            <a:pPr>
              <a:buFont typeface="+mj-lt"/>
              <a:buAutoNum type="arabicPeriod"/>
            </a:pPr>
            <a:r>
              <a:rPr lang="en-US" sz="1700" dirty="0"/>
              <a:t>Start with legislation, not case law</a:t>
            </a:r>
          </a:p>
          <a:p>
            <a:pPr>
              <a:buFont typeface="+mj-lt"/>
              <a:buAutoNum type="arabicPeriod"/>
            </a:pPr>
            <a:r>
              <a:rPr lang="en-US" sz="1700" dirty="0"/>
              <a:t>Aim to handle complexity</a:t>
            </a:r>
          </a:p>
          <a:p>
            <a:pPr>
              <a:buFont typeface="+mj-lt"/>
              <a:buAutoNum type="arabicPeriod"/>
            </a:pPr>
            <a:r>
              <a:rPr lang="en-US" sz="1700" dirty="0"/>
              <a:t>Users </a:t>
            </a:r>
            <a:r>
              <a:rPr lang="en-US" sz="1700" dirty="0" err="1"/>
              <a:t>organisations</a:t>
            </a:r>
            <a:r>
              <a:rPr lang="en-US" sz="1700" dirty="0"/>
              <a:t> should maintain their own knowledge-bases</a:t>
            </a:r>
          </a:p>
          <a:p>
            <a:pPr>
              <a:buFont typeface="+mj-lt"/>
              <a:buAutoNum type="arabicPeriod"/>
            </a:pPr>
            <a:endParaRPr lang="en-US" sz="1700" dirty="0"/>
          </a:p>
          <a:p>
            <a:pPr>
              <a:buFont typeface="+mj-lt"/>
              <a:buAutoNum type="arabicPeriod"/>
            </a:pPr>
            <a:r>
              <a:rPr lang="en-US" sz="1700" dirty="0"/>
              <a:t>Use declarative knowledge representations where possible</a:t>
            </a:r>
          </a:p>
          <a:p>
            <a:pPr>
              <a:buFont typeface="+mj-lt"/>
              <a:buAutoNum type="arabicPeriod"/>
            </a:pPr>
            <a:r>
              <a:rPr lang="en-US" sz="1700" dirty="0"/>
              <a:t>Isomorphism is desirable</a:t>
            </a:r>
          </a:p>
          <a:p>
            <a:pPr>
              <a:buFont typeface="+mj-lt"/>
              <a:buAutoNum type="arabicPeriod"/>
            </a:pPr>
            <a:r>
              <a:rPr lang="en-US" sz="1700" dirty="0"/>
              <a:t>Quasi-natural-language knowledge-bases avoid repetitive coding</a:t>
            </a:r>
          </a:p>
          <a:p>
            <a:pPr>
              <a:buFont typeface="+mj-lt"/>
              <a:buAutoNum type="arabicPeriod"/>
            </a:pPr>
            <a:r>
              <a:rPr lang="en-US" sz="1700" dirty="0"/>
              <a:t>Propositional representation is enough for most tasks</a:t>
            </a:r>
          </a:p>
          <a:p>
            <a:pPr>
              <a:buFont typeface="+mj-lt"/>
              <a:buAutoNum type="arabicPeriod"/>
            </a:pPr>
            <a:r>
              <a:rPr lang="en-US" sz="1700" dirty="0"/>
              <a:t>Inferencing is not enough for decision support</a:t>
            </a:r>
          </a:p>
          <a:p>
            <a:pPr>
              <a:buFont typeface="+mj-lt"/>
              <a:buAutoNum type="arabicPeriod"/>
            </a:pPr>
            <a:r>
              <a:rPr lang="en-US" sz="1700" dirty="0"/>
              <a:t>Semi-expert systems and users collaborate</a:t>
            </a:r>
          </a:p>
          <a:p>
            <a:pPr>
              <a:buFont typeface="+mj-lt"/>
              <a:buAutoNum type="arabicPeriod"/>
            </a:pPr>
            <a:r>
              <a:rPr lang="en-US" sz="1700" dirty="0"/>
              <a:t>Legal expertise can and should be captured by multiple means</a:t>
            </a:r>
          </a:p>
          <a:p>
            <a:pPr>
              <a:buFont typeface="+mj-lt"/>
              <a:buAutoNum type="arabicPeriod"/>
            </a:pPr>
            <a:r>
              <a:rPr lang="en-US" sz="1700" dirty="0"/>
              <a:t>Automate hypertext linking, and searches, from knowledge-bases</a:t>
            </a:r>
          </a:p>
          <a:p>
            <a:pPr>
              <a:buFont typeface="+mj-lt"/>
              <a:buAutoNum type="arabicPeriod"/>
            </a:pPr>
            <a:r>
              <a:rPr lang="en-US" sz="1700" dirty="0"/>
              <a:t>Collaborative knowledge-bases can aid scaling-up</a:t>
            </a:r>
            <a:endParaRPr lang="en-US" dirty="0"/>
          </a:p>
        </p:txBody>
      </p:sp>
      <p:sp>
        <p:nvSpPr>
          <p:cNvPr id="4" name="Slide Number Placeholder 3">
            <a:extLst>
              <a:ext uri="{FF2B5EF4-FFF2-40B4-BE49-F238E27FC236}">
                <a16:creationId xmlns:a16="http://schemas.microsoft.com/office/drawing/2014/main" xmlns="" id="{7764729E-F6E8-A24D-A7E6-FAA68AE5BF0F}"/>
              </a:ext>
            </a:extLst>
          </p:cNvPr>
          <p:cNvSpPr>
            <a:spLocks noGrp="1"/>
          </p:cNvSpPr>
          <p:nvPr>
            <p:ph type="sldNum" sz="quarter" idx="12"/>
          </p:nvPr>
        </p:nvSpPr>
        <p:spPr/>
        <p:txBody>
          <a:bodyPr/>
          <a:lstStyle/>
          <a:p>
            <a:fld id="{A98671AC-BDD7-A749-B322-624F152115F7}" type="slidenum">
              <a:rPr lang="en-US" smtClean="0"/>
              <a:t>15</a:t>
            </a:fld>
            <a:endParaRPr lang="en-US"/>
          </a:p>
        </p:txBody>
      </p:sp>
    </p:spTree>
    <p:extLst>
      <p:ext uri="{BB962C8B-B14F-4D97-AF65-F5344CB8AC3E}">
        <p14:creationId xmlns:p14="http://schemas.microsoft.com/office/powerpoint/2010/main" val="9461721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AU" dirty="0"/>
              <a:t>1. Law is not  ‘just another problem domain’ </a:t>
            </a:r>
            <a:endParaRPr lang="en-US" dirty="0"/>
          </a:p>
        </p:txBody>
      </p:sp>
      <p:sp>
        <p:nvSpPr>
          <p:cNvPr id="3" name="Content Placeholder 2"/>
          <p:cNvSpPr>
            <a:spLocks noGrp="1"/>
          </p:cNvSpPr>
          <p:nvPr>
            <p:ph idx="1"/>
          </p:nvPr>
        </p:nvSpPr>
        <p:spPr>
          <a:xfrm>
            <a:off x="866441" y="2343150"/>
            <a:ext cx="7734634" cy="4214813"/>
          </a:xfrm>
        </p:spPr>
        <p:txBody>
          <a:bodyPr>
            <a:normAutofit lnSpcReduction="10000"/>
          </a:bodyPr>
          <a:lstStyle/>
          <a:p>
            <a:pPr>
              <a:lnSpc>
                <a:spcPct val="120000"/>
              </a:lnSpc>
            </a:pPr>
            <a:r>
              <a:rPr lang="en-US" dirty="0"/>
              <a:t>Law is a difficult and unusual problem domain</a:t>
            </a:r>
          </a:p>
          <a:p>
            <a:pPr lvl="1">
              <a:lnSpc>
                <a:spcPct val="120000"/>
              </a:lnSpc>
            </a:pPr>
            <a:r>
              <a:rPr lang="en-US" dirty="0"/>
              <a:t>Unique relationship b/w legal sources and reasoning. Many other domains involve modeling physical laws or expertise about physical events. Legal sources are unique authoritative human artifacts, and do not (directly) model the physical world.</a:t>
            </a:r>
          </a:p>
          <a:p>
            <a:pPr>
              <a:lnSpc>
                <a:spcPct val="120000"/>
              </a:lnSpc>
            </a:pPr>
            <a:r>
              <a:rPr lang="en-US" dirty="0"/>
              <a:t>At least </a:t>
            </a:r>
            <a:r>
              <a:rPr lang="en-US" b="1" i="1" dirty="0"/>
              <a:t>5 types of legal expertise </a:t>
            </a:r>
            <a:r>
              <a:rPr lang="en-US" dirty="0"/>
              <a:t>may be modeled: </a:t>
            </a:r>
          </a:p>
          <a:p>
            <a:pPr lvl="1">
              <a:lnSpc>
                <a:spcPct val="120000"/>
              </a:lnSpc>
            </a:pPr>
            <a:r>
              <a:rPr lang="en-US" dirty="0"/>
              <a:t>(</a:t>
            </a:r>
            <a:r>
              <a:rPr lang="en-US" dirty="0" err="1"/>
              <a:t>i</a:t>
            </a:r>
            <a:r>
              <a:rPr lang="en-US" dirty="0"/>
              <a:t>) </a:t>
            </a:r>
            <a:r>
              <a:rPr lang="en-US" b="1" i="1" dirty="0"/>
              <a:t>formal advice </a:t>
            </a:r>
            <a:r>
              <a:rPr lang="en-US" dirty="0"/>
              <a:t>on the correct interpretation of the law; </a:t>
            </a:r>
          </a:p>
          <a:p>
            <a:pPr lvl="1">
              <a:lnSpc>
                <a:spcPct val="120000"/>
              </a:lnSpc>
            </a:pPr>
            <a:r>
              <a:rPr lang="en-US" dirty="0"/>
              <a:t>(ii) </a:t>
            </a:r>
            <a:r>
              <a:rPr lang="en-US" b="1" i="1" dirty="0"/>
              <a:t>strategic advice </a:t>
            </a:r>
            <a:r>
              <a:rPr lang="en-US" dirty="0" err="1"/>
              <a:t>eg</a:t>
            </a:r>
            <a:r>
              <a:rPr lang="en-US" dirty="0"/>
              <a:t> % chance of litigation succeeding; </a:t>
            </a:r>
          </a:p>
          <a:p>
            <a:pPr lvl="1">
              <a:lnSpc>
                <a:spcPct val="120000"/>
              </a:lnSpc>
            </a:pPr>
            <a:r>
              <a:rPr lang="en-US" dirty="0"/>
              <a:t>(iii) </a:t>
            </a:r>
            <a:r>
              <a:rPr lang="en-US" b="1" i="1" dirty="0"/>
              <a:t>document generation</a:t>
            </a:r>
            <a:r>
              <a:rPr lang="en-US" dirty="0"/>
              <a:t>, complying with the law; </a:t>
            </a:r>
          </a:p>
          <a:p>
            <a:pPr lvl="1">
              <a:lnSpc>
                <a:spcPct val="120000"/>
              </a:lnSpc>
            </a:pPr>
            <a:r>
              <a:rPr lang="en-US" dirty="0"/>
              <a:t>(iv) </a:t>
            </a:r>
            <a:r>
              <a:rPr lang="en-US" b="1" i="1" dirty="0"/>
              <a:t>smart litigation/transaction systems</a:t>
            </a:r>
            <a:r>
              <a:rPr lang="en-US" dirty="0"/>
              <a:t>; </a:t>
            </a:r>
          </a:p>
          <a:p>
            <a:pPr lvl="1">
              <a:lnSpc>
                <a:spcPct val="120000"/>
              </a:lnSpc>
            </a:pPr>
            <a:r>
              <a:rPr lang="en-US" dirty="0"/>
              <a:t>(v) </a:t>
            </a:r>
            <a:r>
              <a:rPr lang="en-US" b="1" i="1" dirty="0"/>
              <a:t>smart retrieval </a:t>
            </a:r>
            <a:r>
              <a:rPr lang="en-US" dirty="0"/>
              <a:t>and extraction from huge collections.</a:t>
            </a:r>
          </a:p>
        </p:txBody>
      </p:sp>
      <p:sp>
        <p:nvSpPr>
          <p:cNvPr id="4" name="Slide Number Placeholder 3">
            <a:extLst>
              <a:ext uri="{FF2B5EF4-FFF2-40B4-BE49-F238E27FC236}">
                <a16:creationId xmlns:a16="http://schemas.microsoft.com/office/drawing/2014/main" xmlns="" id="{2C84C112-1456-F447-ADD7-6A76463C41B4}"/>
              </a:ext>
            </a:extLst>
          </p:cNvPr>
          <p:cNvSpPr>
            <a:spLocks noGrp="1"/>
          </p:cNvSpPr>
          <p:nvPr>
            <p:ph type="sldNum" sz="quarter" idx="12"/>
          </p:nvPr>
        </p:nvSpPr>
        <p:spPr/>
        <p:txBody>
          <a:bodyPr/>
          <a:lstStyle/>
          <a:p>
            <a:fld id="{A98671AC-BDD7-A749-B322-624F152115F7}" type="slidenum">
              <a:rPr lang="en-US" smtClean="0"/>
              <a:t>16</a:t>
            </a:fld>
            <a:endParaRPr lang="en-US"/>
          </a:p>
        </p:txBody>
      </p:sp>
    </p:spTree>
    <p:extLst>
      <p:ext uri="{BB962C8B-B14F-4D97-AF65-F5344CB8AC3E}">
        <p14:creationId xmlns:p14="http://schemas.microsoft.com/office/powerpoint/2010/main" val="34964911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1D40C-6789-C04E-914C-A738EFDB6105}"/>
              </a:ext>
            </a:extLst>
          </p:cNvPr>
          <p:cNvSpPr>
            <a:spLocks noGrp="1"/>
          </p:cNvSpPr>
          <p:nvPr>
            <p:ph type="title"/>
          </p:nvPr>
        </p:nvSpPr>
        <p:spPr/>
        <p:txBody>
          <a:bodyPr>
            <a:normAutofit fontScale="90000"/>
          </a:bodyPr>
          <a:lstStyle/>
          <a:p>
            <a:r>
              <a:rPr lang="en-AU" dirty="0"/>
              <a:t>1. Law is not  ‘just another problem domain’ (cont.)</a:t>
            </a:r>
            <a:endParaRPr lang="en-US" dirty="0"/>
          </a:p>
        </p:txBody>
      </p:sp>
      <p:sp>
        <p:nvSpPr>
          <p:cNvPr id="3" name="Content Placeholder 2">
            <a:extLst>
              <a:ext uri="{FF2B5EF4-FFF2-40B4-BE49-F238E27FC236}">
                <a16:creationId xmlns:a16="http://schemas.microsoft.com/office/drawing/2014/main" xmlns="" id="{191FAD30-C544-474B-9611-AAA99C956166}"/>
              </a:ext>
            </a:extLst>
          </p:cNvPr>
          <p:cNvSpPr>
            <a:spLocks noGrp="1"/>
          </p:cNvSpPr>
          <p:nvPr>
            <p:ph idx="1"/>
          </p:nvPr>
        </p:nvSpPr>
        <p:spPr/>
        <p:txBody>
          <a:bodyPr/>
          <a:lstStyle/>
          <a:p>
            <a:pPr>
              <a:lnSpc>
                <a:spcPct val="120000"/>
              </a:lnSpc>
            </a:pPr>
            <a:r>
              <a:rPr lang="en-US" dirty="0" err="1"/>
              <a:t>DataLex</a:t>
            </a:r>
            <a:r>
              <a:rPr lang="en-US" dirty="0"/>
              <a:t> approach focuses on </a:t>
            </a:r>
            <a:r>
              <a:rPr lang="en-US" b="1" i="1" dirty="0"/>
              <a:t>(</a:t>
            </a:r>
            <a:r>
              <a:rPr lang="en-US" b="1" i="1" dirty="0" err="1"/>
              <a:t>i</a:t>
            </a:r>
            <a:r>
              <a:rPr lang="en-US" b="1" i="1" dirty="0"/>
              <a:t>)</a:t>
            </a:r>
            <a:r>
              <a:rPr lang="en-US" dirty="0"/>
              <a:t> </a:t>
            </a:r>
            <a:r>
              <a:rPr lang="en-US" b="1" i="1" dirty="0"/>
              <a:t>formal legal advisory systems</a:t>
            </a:r>
            <a:r>
              <a:rPr lang="en-US" dirty="0"/>
              <a:t>: conclusions supported by legally convincing reasons based on demonstrable sources.</a:t>
            </a:r>
          </a:p>
          <a:p>
            <a:pPr lvl="1">
              <a:lnSpc>
                <a:spcPct val="120000"/>
              </a:lnSpc>
            </a:pPr>
            <a:r>
              <a:rPr lang="en-US" dirty="0" err="1"/>
              <a:t>DataLex</a:t>
            </a:r>
            <a:r>
              <a:rPr lang="en-US" dirty="0"/>
              <a:t> primarily uses ‘symbolic AI’ (supplemented by procedural document generation, data mining and NNDA)</a:t>
            </a:r>
          </a:p>
          <a:p>
            <a:pPr lvl="2">
              <a:lnSpc>
                <a:spcPct val="120000"/>
              </a:lnSpc>
            </a:pPr>
            <a:r>
              <a:rPr lang="en-US" dirty="0"/>
              <a:t>Document generation (iii) has many similarities</a:t>
            </a:r>
          </a:p>
          <a:p>
            <a:pPr lvl="1">
              <a:lnSpc>
                <a:spcPct val="120000"/>
              </a:lnSpc>
            </a:pPr>
            <a:r>
              <a:rPr lang="en-US" dirty="0"/>
              <a:t>models (ii), (iv) &amp; (v) are more likely to use ‘connectionist’ tools (neural nets, machine learning + very big data sets)</a:t>
            </a:r>
          </a:p>
          <a:p>
            <a:pPr lvl="2">
              <a:lnSpc>
                <a:spcPct val="120000"/>
              </a:lnSpc>
            </a:pPr>
            <a:r>
              <a:rPr lang="en-US" dirty="0"/>
              <a:t>Intended to deliver successful results, not explain reasoning</a:t>
            </a:r>
          </a:p>
          <a:p>
            <a:endParaRPr lang="en-US" dirty="0"/>
          </a:p>
        </p:txBody>
      </p:sp>
      <p:sp>
        <p:nvSpPr>
          <p:cNvPr id="4" name="Slide Number Placeholder 3">
            <a:extLst>
              <a:ext uri="{FF2B5EF4-FFF2-40B4-BE49-F238E27FC236}">
                <a16:creationId xmlns:a16="http://schemas.microsoft.com/office/drawing/2014/main" xmlns="" id="{C5ECF587-42CF-624E-A5B4-91EBCB022204}"/>
              </a:ext>
            </a:extLst>
          </p:cNvPr>
          <p:cNvSpPr>
            <a:spLocks noGrp="1"/>
          </p:cNvSpPr>
          <p:nvPr>
            <p:ph type="sldNum" sz="quarter" idx="12"/>
          </p:nvPr>
        </p:nvSpPr>
        <p:spPr/>
        <p:txBody>
          <a:bodyPr/>
          <a:lstStyle/>
          <a:p>
            <a:fld id="{A98671AC-BDD7-A749-B322-624F152115F7}" type="slidenum">
              <a:rPr lang="en-US" smtClean="0"/>
              <a:t>17</a:t>
            </a:fld>
            <a:endParaRPr lang="en-US"/>
          </a:p>
        </p:txBody>
      </p:sp>
    </p:spTree>
    <p:extLst>
      <p:ext uri="{BB962C8B-B14F-4D97-AF65-F5344CB8AC3E}">
        <p14:creationId xmlns:p14="http://schemas.microsoft.com/office/powerpoint/2010/main" val="13480456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legal applications of AI</a:t>
            </a:r>
            <a:br>
              <a:rPr lang="en-US" dirty="0" smtClean="0"/>
            </a:br>
            <a:r>
              <a:rPr lang="en-US" sz="2800" dirty="0" smtClean="0"/>
              <a:t/>
            </a:r>
            <a:br>
              <a:rPr lang="en-US" sz="2800" dirty="0" smtClean="0"/>
            </a:br>
            <a:r>
              <a:rPr lang="en-US" sz="1600" dirty="0" smtClean="0"/>
              <a:t>(Figure from Legg &amp; Bell, p. 13)</a:t>
            </a:r>
            <a:endParaRPr lang="en-US" sz="1600" dirty="0"/>
          </a:p>
        </p:txBody>
      </p:sp>
      <p:pic>
        <p:nvPicPr>
          <p:cNvPr id="5" name="Content Placeholder 4" descr="Legal_applications.jpg"/>
          <p:cNvPicPr>
            <a:picLocks noGrp="1" noChangeAspect="1"/>
          </p:cNvPicPr>
          <p:nvPr>
            <p:ph idx="1"/>
          </p:nvPr>
        </p:nvPicPr>
        <p:blipFill>
          <a:blip r:embed="rId2">
            <a:extLst>
              <a:ext uri="{28A0092B-C50C-407E-A947-70E740481C1C}">
                <a14:useLocalDpi xmlns:a14="http://schemas.microsoft.com/office/drawing/2010/main" val="0"/>
              </a:ext>
            </a:extLst>
          </a:blip>
          <a:srcRect l="2293" r="2293"/>
          <a:stretch>
            <a:fillRect/>
          </a:stretch>
        </p:blipFill>
        <p:spPr>
          <a:xfrm>
            <a:off x="1611257" y="2418802"/>
            <a:ext cx="6157913" cy="4000500"/>
          </a:xfrm>
        </p:spPr>
      </p:pic>
      <p:sp>
        <p:nvSpPr>
          <p:cNvPr id="4" name="Slide Number Placeholder 3"/>
          <p:cNvSpPr>
            <a:spLocks noGrp="1"/>
          </p:cNvSpPr>
          <p:nvPr>
            <p:ph type="sldNum" sz="quarter" idx="12"/>
          </p:nvPr>
        </p:nvSpPr>
        <p:spPr/>
        <p:txBody>
          <a:bodyPr/>
          <a:lstStyle/>
          <a:p>
            <a:fld id="{A98671AC-BDD7-A749-B322-624F152115F7}" type="slidenum">
              <a:rPr lang="en-US" smtClean="0"/>
              <a:t>18</a:t>
            </a:fld>
            <a:endParaRPr lang="en-US"/>
          </a:p>
        </p:txBody>
      </p:sp>
    </p:spTree>
    <p:extLst>
      <p:ext uri="{BB962C8B-B14F-4D97-AF65-F5344CB8AC3E}">
        <p14:creationId xmlns:p14="http://schemas.microsoft.com/office/powerpoint/2010/main" val="325901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 </a:t>
            </a:r>
            <a:r>
              <a:rPr lang="en-AU" sz="3000" dirty="0"/>
              <a:t>Expertise is relative </a:t>
            </a:r>
            <a:endParaRPr lang="en-US" sz="3000" dirty="0"/>
          </a:p>
        </p:txBody>
      </p:sp>
      <p:sp>
        <p:nvSpPr>
          <p:cNvPr id="3" name="Content Placeholder 2"/>
          <p:cNvSpPr>
            <a:spLocks noGrp="1"/>
          </p:cNvSpPr>
          <p:nvPr>
            <p:ph idx="1"/>
          </p:nvPr>
        </p:nvSpPr>
        <p:spPr>
          <a:xfrm>
            <a:off x="866441" y="2357438"/>
            <a:ext cx="7748922" cy="4129087"/>
          </a:xfrm>
        </p:spPr>
        <p:txBody>
          <a:bodyPr>
            <a:normAutofit/>
          </a:bodyPr>
          <a:lstStyle/>
          <a:p>
            <a:r>
              <a:rPr lang="en-US" dirty="0"/>
              <a:t>‘Expert’ depends on context </a:t>
            </a:r>
          </a:p>
          <a:p>
            <a:pPr lvl="1"/>
            <a:r>
              <a:rPr lang="en-US" dirty="0"/>
              <a:t>resource limitations define ‘expertise’ by context</a:t>
            </a:r>
          </a:p>
          <a:p>
            <a:pPr lvl="2"/>
            <a:r>
              <a:rPr lang="en-US" dirty="0"/>
              <a:t>Including both legal and computing expertise, and access to data</a:t>
            </a:r>
          </a:p>
          <a:p>
            <a:pPr lvl="1"/>
            <a:r>
              <a:rPr lang="en-US" dirty="0"/>
              <a:t>particularly applicable to free advice providers</a:t>
            </a:r>
          </a:p>
          <a:p>
            <a:pPr lvl="1"/>
            <a:r>
              <a:rPr lang="en-US" dirty="0"/>
              <a:t> assumption behind the </a:t>
            </a:r>
            <a:r>
              <a:rPr lang="en-US" dirty="0" err="1"/>
              <a:t>DataLex</a:t>
            </a:r>
            <a:r>
              <a:rPr lang="en-US" dirty="0"/>
              <a:t> approach</a:t>
            </a:r>
          </a:p>
          <a:p>
            <a:r>
              <a:rPr lang="en-US" dirty="0"/>
              <a:t>‘This problem appears to be beyond the expertise of this system’ </a:t>
            </a:r>
          </a:p>
          <a:p>
            <a:pPr lvl="1"/>
            <a:r>
              <a:rPr lang="en-US" dirty="0"/>
              <a:t>successful advice, triaging human expertise to where needed most</a:t>
            </a:r>
          </a:p>
          <a:p>
            <a:pPr lvl="1"/>
            <a:r>
              <a:rPr lang="en-US" dirty="0"/>
              <a:t>many system should include this at some point</a:t>
            </a:r>
          </a:p>
          <a:p>
            <a:endParaRPr lang="en-US" dirty="0"/>
          </a:p>
        </p:txBody>
      </p:sp>
      <p:sp>
        <p:nvSpPr>
          <p:cNvPr id="4" name="Slide Number Placeholder 3">
            <a:extLst>
              <a:ext uri="{FF2B5EF4-FFF2-40B4-BE49-F238E27FC236}">
                <a16:creationId xmlns:a16="http://schemas.microsoft.com/office/drawing/2014/main" xmlns="" id="{9ACEC3D8-E5EA-4941-9024-BE7B54C22654}"/>
              </a:ext>
            </a:extLst>
          </p:cNvPr>
          <p:cNvSpPr>
            <a:spLocks noGrp="1"/>
          </p:cNvSpPr>
          <p:nvPr>
            <p:ph type="sldNum" sz="quarter" idx="12"/>
          </p:nvPr>
        </p:nvSpPr>
        <p:spPr/>
        <p:txBody>
          <a:bodyPr/>
          <a:lstStyle/>
          <a:p>
            <a:fld id="{A98671AC-BDD7-A749-B322-624F152115F7}" type="slidenum">
              <a:rPr lang="en-US" smtClean="0"/>
              <a:t>19</a:t>
            </a:fld>
            <a:endParaRPr lang="en-US"/>
          </a:p>
        </p:txBody>
      </p:sp>
    </p:spTree>
    <p:extLst>
      <p:ext uri="{BB962C8B-B14F-4D97-AF65-F5344CB8AC3E}">
        <p14:creationId xmlns:p14="http://schemas.microsoft.com/office/powerpoint/2010/main" val="5189652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F8306-3CFF-A341-BE44-8C2037EB6E0F}"/>
              </a:ext>
            </a:extLst>
          </p:cNvPr>
          <p:cNvSpPr>
            <a:spLocks noGrp="1"/>
          </p:cNvSpPr>
          <p:nvPr>
            <p:ph type="title"/>
          </p:nvPr>
        </p:nvSpPr>
        <p:spPr>
          <a:xfrm>
            <a:off x="866440" y="2057400"/>
            <a:ext cx="7491747" cy="2095500"/>
          </a:xfrm>
        </p:spPr>
        <p:txBody>
          <a:bodyPr/>
          <a:lstStyle/>
          <a:p>
            <a:pPr algn="ctr"/>
            <a:r>
              <a:rPr lang="en-AU" sz="2400" i="1" dirty="0"/>
              <a:t>Graduate Diploma in Legal Professional Practice </a:t>
            </a:r>
            <a:r>
              <a:rPr lang="en-AU" sz="2400" dirty="0" smtClean="0"/>
              <a:t>PLTX2040 </a:t>
            </a:r>
            <a:r>
              <a:rPr lang="en-AU" sz="2400" dirty="0"/>
              <a:t>Practicum (Technology and Innovation</a:t>
            </a:r>
            <a:r>
              <a:rPr lang="en-AU" sz="2400" dirty="0" smtClean="0"/>
              <a:t>)</a:t>
            </a:r>
            <a:r>
              <a:rPr lang="en-US" sz="2400" dirty="0"/>
              <a:t/>
            </a:r>
            <a:br>
              <a:rPr lang="en-US" sz="2400" dirty="0"/>
            </a:br>
            <a:r>
              <a:rPr lang="en-US" sz="2400" dirty="0" smtClean="0"/>
              <a:t/>
            </a:r>
            <a:br>
              <a:rPr lang="en-US" sz="2400" dirty="0" smtClean="0"/>
            </a:br>
            <a:r>
              <a:rPr lang="en-US" sz="3200" dirty="0" smtClean="0"/>
              <a:t>An </a:t>
            </a:r>
            <a:r>
              <a:rPr lang="en-US" sz="3200" dirty="0"/>
              <a:t>introduction to rule-based AI in </a:t>
            </a:r>
            <a:r>
              <a:rPr lang="en-US" sz="3200" dirty="0" smtClean="0"/>
              <a:t>law</a:t>
            </a:r>
            <a:endParaRPr lang="en-US" sz="3200" dirty="0"/>
          </a:p>
        </p:txBody>
      </p:sp>
      <p:sp>
        <p:nvSpPr>
          <p:cNvPr id="3" name="Text Placeholder 2">
            <a:extLst>
              <a:ext uri="{FF2B5EF4-FFF2-40B4-BE49-F238E27FC236}">
                <a16:creationId xmlns:a16="http://schemas.microsoft.com/office/drawing/2014/main" xmlns="" id="{BFE6A537-160B-F841-861B-B5687F654024}"/>
              </a:ext>
            </a:extLst>
          </p:cNvPr>
          <p:cNvSpPr>
            <a:spLocks noGrp="1"/>
          </p:cNvSpPr>
          <p:nvPr>
            <p:ph type="body" idx="1"/>
          </p:nvPr>
        </p:nvSpPr>
        <p:spPr>
          <a:xfrm>
            <a:off x="842974" y="4989458"/>
            <a:ext cx="8129588" cy="1468287"/>
          </a:xfrm>
        </p:spPr>
        <p:txBody>
          <a:bodyPr numCol="2">
            <a:noAutofit/>
          </a:bodyPr>
          <a:lstStyle/>
          <a:p>
            <a:pPr>
              <a:lnSpc>
                <a:spcPct val="120000"/>
              </a:lnSpc>
            </a:pPr>
            <a:r>
              <a:rPr lang="en-AU" sz="1800" dirty="0" smtClean="0"/>
              <a:t>Philip </a:t>
            </a:r>
            <a:r>
              <a:rPr lang="en-AU" sz="1800" b="1" dirty="0" smtClean="0"/>
              <a:t>Chung &amp; </a:t>
            </a:r>
            <a:r>
              <a:rPr lang="en-AU" sz="1800" dirty="0"/>
              <a:t>Graham </a:t>
            </a:r>
            <a:r>
              <a:rPr lang="en-AU" sz="1800" b="1" dirty="0"/>
              <a:t>Greenleaf</a:t>
            </a:r>
            <a:r>
              <a:rPr lang="en-AU" sz="1800" dirty="0"/>
              <a:t> </a:t>
            </a:r>
            <a:endParaRPr lang="en-AU" sz="1800" b="1" dirty="0"/>
          </a:p>
          <a:p>
            <a:pPr>
              <a:lnSpc>
                <a:spcPct val="120000"/>
              </a:lnSpc>
            </a:pPr>
            <a:r>
              <a:rPr lang="en-AU" sz="1800" dirty="0"/>
              <a:t>UNSW Faculty of Law</a:t>
            </a:r>
            <a:br>
              <a:rPr lang="en-AU" sz="1800" dirty="0"/>
            </a:br>
            <a:r>
              <a:rPr lang="en-AU" sz="1800" dirty="0"/>
              <a:t>28 May 2020</a:t>
            </a:r>
          </a:p>
          <a:p>
            <a:pPr>
              <a:lnSpc>
                <a:spcPct val="120000"/>
              </a:lnSpc>
            </a:pPr>
            <a:endParaRPr lang="en-AU" sz="1800" dirty="0"/>
          </a:p>
          <a:p>
            <a:pPr>
              <a:lnSpc>
                <a:spcPct val="120000"/>
              </a:lnSpc>
            </a:pPr>
            <a:r>
              <a:rPr lang="en-AU" sz="1800" dirty="0" err="1"/>
              <a:t>DataLex</a:t>
            </a:r>
            <a:r>
              <a:rPr lang="en-AU" sz="1800" dirty="0"/>
              <a:t> inferencing software by </a:t>
            </a:r>
            <a:br>
              <a:rPr lang="en-AU" sz="1800" dirty="0"/>
            </a:br>
            <a:r>
              <a:rPr lang="en-AU" sz="1800" dirty="0"/>
              <a:t>Andrew </a:t>
            </a:r>
            <a:r>
              <a:rPr lang="en-AU" sz="1800" b="1" dirty="0"/>
              <a:t>Mowbray</a:t>
            </a:r>
            <a:r>
              <a:rPr lang="en-AU" sz="1800" dirty="0"/>
              <a:t/>
            </a:r>
            <a:br>
              <a:rPr lang="en-AU" sz="1800" dirty="0"/>
            </a:br>
            <a:r>
              <a:rPr lang="en-AU" sz="1800" dirty="0"/>
              <a:t>UTS Faculty of </a:t>
            </a:r>
            <a:r>
              <a:rPr lang="en-AU" sz="1800" dirty="0" smtClean="0"/>
              <a:t>Law &amp; </a:t>
            </a:r>
            <a:r>
              <a:rPr lang="en-AU" sz="1800" dirty="0" err="1" smtClean="0"/>
              <a:t>AustLII</a:t>
            </a:r>
            <a:endParaRPr lang="en-US" sz="1800" dirty="0"/>
          </a:p>
          <a:p>
            <a:endParaRPr lang="en-US" dirty="0"/>
          </a:p>
        </p:txBody>
      </p:sp>
      <p:pic>
        <p:nvPicPr>
          <p:cNvPr id="4" name="Picture 3">
            <a:extLst>
              <a:ext uri="{FF2B5EF4-FFF2-40B4-BE49-F238E27FC236}">
                <a16:creationId xmlns:a16="http://schemas.microsoft.com/office/drawing/2014/main" xmlns="" id="{767395A6-431C-DA40-811E-9B69276634A4}"/>
              </a:ext>
            </a:extLst>
          </p:cNvPr>
          <p:cNvPicPr>
            <a:picLocks noChangeAspect="1"/>
          </p:cNvPicPr>
          <p:nvPr/>
        </p:nvPicPr>
        <p:blipFill>
          <a:blip r:embed="rId2"/>
          <a:stretch>
            <a:fillRect/>
          </a:stretch>
        </p:blipFill>
        <p:spPr>
          <a:xfrm>
            <a:off x="3945590" y="928562"/>
            <a:ext cx="1140759" cy="1239955"/>
          </a:xfrm>
          <a:prstGeom prst="rect">
            <a:avLst/>
          </a:prstGeom>
        </p:spPr>
      </p:pic>
    </p:spTree>
    <p:extLst>
      <p:ext uri="{BB962C8B-B14F-4D97-AF65-F5344CB8AC3E}">
        <p14:creationId xmlns:p14="http://schemas.microsoft.com/office/powerpoint/2010/main" val="2557246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48797" cy="709865"/>
          </a:xfrm>
        </p:spPr>
        <p:txBody>
          <a:bodyPr>
            <a:normAutofit fontScale="90000"/>
          </a:bodyPr>
          <a:lstStyle/>
          <a:p>
            <a:r>
              <a:rPr lang="en-US" dirty="0"/>
              <a:t>3. </a:t>
            </a:r>
            <a:r>
              <a:rPr lang="en-AU" dirty="0"/>
              <a:t>No AI tool suits all types of problems </a:t>
            </a:r>
            <a:endParaRPr lang="en-US" dirty="0"/>
          </a:p>
        </p:txBody>
      </p:sp>
      <p:sp>
        <p:nvSpPr>
          <p:cNvPr id="3" name="Content Placeholder 2"/>
          <p:cNvSpPr>
            <a:spLocks noGrp="1"/>
          </p:cNvSpPr>
          <p:nvPr>
            <p:ph idx="1"/>
          </p:nvPr>
        </p:nvSpPr>
        <p:spPr>
          <a:xfrm>
            <a:off x="866441" y="2386013"/>
            <a:ext cx="7748922" cy="4129087"/>
          </a:xfrm>
        </p:spPr>
        <p:txBody>
          <a:bodyPr>
            <a:normAutofit/>
          </a:bodyPr>
          <a:lstStyle/>
          <a:p>
            <a:pPr>
              <a:lnSpc>
                <a:spcPct val="110000"/>
              </a:lnSpc>
            </a:pPr>
            <a:r>
              <a:rPr lang="en-US" dirty="0"/>
              <a:t>Fundamental question: </a:t>
            </a:r>
          </a:p>
          <a:p>
            <a:pPr lvl="1">
              <a:lnSpc>
                <a:spcPct val="110000"/>
              </a:lnSpc>
            </a:pPr>
            <a:r>
              <a:rPr lang="en-US" dirty="0"/>
              <a:t>is </a:t>
            </a:r>
            <a:r>
              <a:rPr lang="en-US" b="1" dirty="0"/>
              <a:t>prediction</a:t>
            </a:r>
            <a:r>
              <a:rPr lang="en-US" dirty="0"/>
              <a:t> of a ‘correct’ (useful) answer sufficient?</a:t>
            </a:r>
          </a:p>
          <a:p>
            <a:pPr lvl="1">
              <a:lnSpc>
                <a:spcPct val="110000"/>
              </a:lnSpc>
            </a:pPr>
            <a:r>
              <a:rPr lang="en-US" dirty="0"/>
              <a:t>or are </a:t>
            </a:r>
            <a:r>
              <a:rPr lang="en-US" b="1" dirty="0"/>
              <a:t>justifications</a:t>
            </a:r>
            <a:r>
              <a:rPr lang="en-US" dirty="0"/>
              <a:t> based on legal sources required?</a:t>
            </a:r>
          </a:p>
          <a:p>
            <a:pPr>
              <a:lnSpc>
                <a:spcPct val="110000"/>
              </a:lnSpc>
            </a:pPr>
            <a:r>
              <a:rPr lang="en-US" dirty="0"/>
              <a:t>Answer determines which types of tools can be used.</a:t>
            </a:r>
          </a:p>
          <a:p>
            <a:pPr lvl="1">
              <a:lnSpc>
                <a:spcPct val="110000"/>
              </a:lnSpc>
            </a:pPr>
            <a:r>
              <a:rPr lang="en-US" dirty="0"/>
              <a:t>machine learning (ML), neural networks </a:t>
            </a:r>
            <a:r>
              <a:rPr lang="en-US" dirty="0" err="1"/>
              <a:t>etc</a:t>
            </a:r>
            <a:r>
              <a:rPr lang="en-US" dirty="0"/>
              <a:t> cannot as yet explain their answers in human terms</a:t>
            </a:r>
          </a:p>
          <a:p>
            <a:pPr lvl="1">
              <a:lnSpc>
                <a:spcPct val="110000"/>
              </a:lnSpc>
            </a:pPr>
            <a:r>
              <a:rPr lang="en-US" dirty="0" err="1"/>
              <a:t>Eg</a:t>
            </a:r>
            <a:r>
              <a:rPr lang="en-US" dirty="0"/>
              <a:t> automated document discovery systems, based on ML, can work well  because </a:t>
            </a:r>
          </a:p>
          <a:p>
            <a:pPr marL="1028700" lvl="2" indent="-342900">
              <a:lnSpc>
                <a:spcPct val="110000"/>
              </a:lnSpc>
              <a:buFont typeface="+mj-ea"/>
              <a:buAutoNum type="circleNumDbPlain"/>
            </a:pPr>
            <a:r>
              <a:rPr lang="en-US" dirty="0"/>
              <a:t>they only need to predict if a document is likely to be relevant, but not explain why;</a:t>
            </a:r>
          </a:p>
          <a:p>
            <a:pPr marL="1028700" lvl="2" indent="-342900">
              <a:lnSpc>
                <a:spcPct val="110000"/>
              </a:lnSpc>
              <a:buFont typeface="+mj-ea"/>
              <a:buAutoNum type="circleNumDbPlain"/>
            </a:pPr>
            <a:r>
              <a:rPr lang="en-US" dirty="0"/>
              <a:t>training sets (with labels as to relevant / irrelevant) are affordable to produce</a:t>
            </a:r>
          </a:p>
        </p:txBody>
      </p:sp>
      <p:sp>
        <p:nvSpPr>
          <p:cNvPr id="4" name="Slide Number Placeholder 3">
            <a:extLst>
              <a:ext uri="{FF2B5EF4-FFF2-40B4-BE49-F238E27FC236}">
                <a16:creationId xmlns:a16="http://schemas.microsoft.com/office/drawing/2014/main" xmlns="" id="{758EC067-5B5F-5341-8BC1-281FAD920314}"/>
              </a:ext>
            </a:extLst>
          </p:cNvPr>
          <p:cNvSpPr>
            <a:spLocks noGrp="1"/>
          </p:cNvSpPr>
          <p:nvPr>
            <p:ph type="sldNum" sz="quarter" idx="12"/>
          </p:nvPr>
        </p:nvSpPr>
        <p:spPr/>
        <p:txBody>
          <a:bodyPr/>
          <a:lstStyle/>
          <a:p>
            <a:fld id="{A98671AC-BDD7-A749-B322-624F152115F7}" type="slidenum">
              <a:rPr lang="en-US" smtClean="0"/>
              <a:t>20</a:t>
            </a:fld>
            <a:endParaRPr lang="en-US"/>
          </a:p>
        </p:txBody>
      </p:sp>
    </p:spTree>
    <p:extLst>
      <p:ext uri="{BB962C8B-B14F-4D97-AF65-F5344CB8AC3E}">
        <p14:creationId xmlns:p14="http://schemas.microsoft.com/office/powerpoint/2010/main" val="2901247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91672" cy="709865"/>
          </a:xfrm>
        </p:spPr>
        <p:txBody>
          <a:bodyPr>
            <a:normAutofit fontScale="90000"/>
          </a:bodyPr>
          <a:lstStyle/>
          <a:p>
            <a:r>
              <a:rPr lang="en-US" sz="2100" dirty="0" err="1"/>
              <a:t>Eg</a:t>
            </a:r>
            <a:r>
              <a:rPr lang="en-US" sz="2100" dirty="0"/>
              <a:t> Machine learning [ML] is rarely relevant to legal advice / decision support systems</a:t>
            </a:r>
          </a:p>
        </p:txBody>
      </p:sp>
      <p:sp>
        <p:nvSpPr>
          <p:cNvPr id="3" name="Content Placeholder 2"/>
          <p:cNvSpPr>
            <a:spLocks noGrp="1"/>
          </p:cNvSpPr>
          <p:nvPr>
            <p:ph idx="1"/>
          </p:nvPr>
        </p:nvSpPr>
        <p:spPr>
          <a:xfrm>
            <a:off x="443753" y="2371725"/>
            <a:ext cx="8310282" cy="4286250"/>
          </a:xfrm>
        </p:spPr>
        <p:txBody>
          <a:bodyPr numCol="2" spcCol="108000">
            <a:normAutofit fontScale="85000" lnSpcReduction="10000"/>
          </a:bodyPr>
          <a:lstStyle/>
          <a:p>
            <a:pPr marL="0" indent="0">
              <a:lnSpc>
                <a:spcPct val="120000"/>
              </a:lnSpc>
              <a:buNone/>
            </a:pPr>
            <a:r>
              <a:rPr lang="en-US" dirty="0" err="1"/>
              <a:t>Micha</a:t>
            </a:r>
            <a:r>
              <a:rPr lang="en-US" dirty="0"/>
              <a:t> </a:t>
            </a:r>
            <a:r>
              <a:rPr lang="en-US" dirty="0" err="1"/>
              <a:t>Grupp</a:t>
            </a:r>
            <a:r>
              <a:rPr lang="en-US" dirty="0"/>
              <a:t> (Law, Frankfurt U.)  ‘The factors that have fueled the AI-discussion in the last 7 years are of (almost) no relevance for AI in law.’ He says there are </a:t>
            </a:r>
            <a:r>
              <a:rPr lang="en-US" b="1" dirty="0"/>
              <a:t>5 ways in which  </a:t>
            </a:r>
            <a:r>
              <a:rPr lang="en-US" dirty="0"/>
              <a:t>‘We do </a:t>
            </a:r>
            <a:r>
              <a:rPr lang="en-US" b="1" dirty="0"/>
              <a:t>NOT</a:t>
            </a:r>
            <a:r>
              <a:rPr lang="en-US" dirty="0"/>
              <a:t> have the necessary data for training legal machine learning algorithms’ for </a:t>
            </a:r>
            <a:r>
              <a:rPr lang="mr-IN" dirty="0"/>
              <a:t>…</a:t>
            </a:r>
            <a:endParaRPr lang="en-US" dirty="0"/>
          </a:p>
          <a:p>
            <a:pPr marL="385763" indent="-385763">
              <a:lnSpc>
                <a:spcPct val="120000"/>
              </a:lnSpc>
              <a:buFont typeface="+mj-lt"/>
              <a:buAutoNum type="arabicPeriod"/>
            </a:pPr>
            <a:r>
              <a:rPr lang="en-US" dirty="0"/>
              <a:t>‘</a:t>
            </a:r>
            <a:r>
              <a:rPr lang="en-US" b="1" dirty="0"/>
              <a:t>Formalization</a:t>
            </a:r>
            <a:r>
              <a:rPr lang="en-US" dirty="0"/>
              <a:t>’ </a:t>
            </a:r>
            <a:r>
              <a:rPr lang="mr-IN" dirty="0"/>
              <a:t>–</a:t>
            </a:r>
            <a:r>
              <a:rPr lang="en-US" dirty="0"/>
              <a:t> We cannot </a:t>
            </a:r>
            <a:r>
              <a:rPr lang="en-US" dirty="0" err="1"/>
              <a:t>formalise</a:t>
            </a:r>
            <a:r>
              <a:rPr lang="en-US" dirty="0"/>
              <a:t> most legal terms. </a:t>
            </a:r>
          </a:p>
          <a:p>
            <a:pPr marL="385763" indent="-385763">
              <a:lnSpc>
                <a:spcPct val="120000"/>
              </a:lnSpc>
              <a:buFont typeface="+mj-lt"/>
              <a:buAutoNum type="arabicPeriod"/>
            </a:pPr>
            <a:r>
              <a:rPr lang="en-US" dirty="0"/>
              <a:t>‘</a:t>
            </a:r>
            <a:r>
              <a:rPr lang="en-US" b="1" dirty="0"/>
              <a:t>Labels</a:t>
            </a:r>
            <a:r>
              <a:rPr lang="en-US" dirty="0"/>
              <a:t>’: </a:t>
            </a:r>
            <a:r>
              <a:rPr lang="en-US" dirty="0" err="1"/>
              <a:t>eg</a:t>
            </a:r>
            <a:r>
              <a:rPr lang="en-US" dirty="0"/>
              <a:t> photo recognition software only works if photos come with labels; ‘Training sets’ require labels and are costly.</a:t>
            </a:r>
          </a:p>
          <a:p>
            <a:pPr marL="385763" indent="-385763">
              <a:lnSpc>
                <a:spcPct val="120000"/>
              </a:lnSpc>
              <a:buFont typeface="+mj-lt"/>
              <a:buAutoNum type="arabicPeriod"/>
            </a:pPr>
            <a:r>
              <a:rPr lang="en-US" dirty="0"/>
              <a:t>‘</a:t>
            </a:r>
            <a:r>
              <a:rPr lang="en-US" b="1" dirty="0"/>
              <a:t>Data Quality</a:t>
            </a:r>
            <a:r>
              <a:rPr lang="en-US" dirty="0"/>
              <a:t>’: </a:t>
            </a:r>
            <a:r>
              <a:rPr lang="en-US" dirty="0" err="1"/>
              <a:t>eg</a:t>
            </a:r>
            <a:r>
              <a:rPr lang="en-US" dirty="0"/>
              <a:t> contracts made under different laws are useless; ditto decisions under different </a:t>
            </a:r>
            <a:r>
              <a:rPr lang="en-US" dirty="0" err="1"/>
              <a:t>regs</a:t>
            </a:r>
            <a:r>
              <a:rPr lang="en-US" dirty="0"/>
              <a:t>.</a:t>
            </a:r>
          </a:p>
          <a:p>
            <a:pPr marL="385763" indent="-385763">
              <a:lnSpc>
                <a:spcPct val="120000"/>
              </a:lnSpc>
              <a:buFont typeface="+mj-lt"/>
              <a:buAutoNum type="arabicPeriod"/>
            </a:pPr>
            <a:r>
              <a:rPr lang="en-US" dirty="0"/>
              <a:t>‘</a:t>
            </a:r>
            <a:r>
              <a:rPr lang="en-US" b="1" dirty="0"/>
              <a:t>Ontological Data</a:t>
            </a:r>
            <a:r>
              <a:rPr lang="en-US" dirty="0"/>
              <a:t>’: There are no accepted ontologies for law, even though we have complex hierarchies in our heads.</a:t>
            </a:r>
          </a:p>
          <a:p>
            <a:pPr marL="385763" indent="-385763">
              <a:lnSpc>
                <a:spcPct val="120000"/>
              </a:lnSpc>
              <a:buFont typeface="+mj-lt"/>
              <a:buAutoNum type="arabicPeriod"/>
            </a:pPr>
            <a:r>
              <a:rPr lang="en-US" dirty="0"/>
              <a:t>‘</a:t>
            </a:r>
            <a:r>
              <a:rPr lang="en-US" b="1" dirty="0"/>
              <a:t>World Knowledge</a:t>
            </a:r>
            <a:r>
              <a:rPr lang="en-US" dirty="0"/>
              <a:t>’: Applying law requires unpredictable amounts of real-world knowledge [‘common sense’]</a:t>
            </a:r>
          </a:p>
          <a:p>
            <a:pPr marL="0" indent="0">
              <a:lnSpc>
                <a:spcPct val="120000"/>
              </a:lnSpc>
              <a:buNone/>
            </a:pPr>
            <a:r>
              <a:rPr lang="en-US" i="1" dirty="0" err="1"/>
              <a:t>Micha</a:t>
            </a:r>
            <a:r>
              <a:rPr lang="en-US" i="1" dirty="0"/>
              <a:t> </a:t>
            </a:r>
            <a:r>
              <a:rPr lang="en-US" i="1" dirty="0" err="1"/>
              <a:t>Grupp</a:t>
            </a:r>
            <a:r>
              <a:rPr lang="en-US" i="1" dirty="0"/>
              <a:t> ‘</a:t>
            </a:r>
            <a:r>
              <a:rPr lang="en-US" i="1" dirty="0">
                <a:hlinkClick r:id="rId2"/>
              </a:rPr>
              <a:t>25 facts about AI &amp; Law </a:t>
            </a:r>
            <a:r>
              <a:rPr lang="en-US" i="1" dirty="0"/>
              <a:t>you always wanted to know (but were afraid to ask)’ Medium, 7 April 2019</a:t>
            </a:r>
          </a:p>
          <a:p>
            <a:pPr>
              <a:lnSpc>
                <a:spcPct val="120000"/>
              </a:lnSpc>
            </a:pPr>
            <a:r>
              <a:rPr lang="en-US" dirty="0"/>
              <a:t>BUT some argue that very large data sets and new algorithms may overcome these ‘knowledge acquisition bottlenecks’, even in law</a:t>
            </a:r>
          </a:p>
        </p:txBody>
      </p:sp>
      <p:sp>
        <p:nvSpPr>
          <p:cNvPr id="4" name="Slide Number Placeholder 3">
            <a:extLst>
              <a:ext uri="{FF2B5EF4-FFF2-40B4-BE49-F238E27FC236}">
                <a16:creationId xmlns:a16="http://schemas.microsoft.com/office/drawing/2014/main" xmlns="" id="{8451C6DD-FD56-B843-A945-901542159971}"/>
              </a:ext>
            </a:extLst>
          </p:cNvPr>
          <p:cNvSpPr>
            <a:spLocks noGrp="1"/>
          </p:cNvSpPr>
          <p:nvPr>
            <p:ph type="sldNum" sz="quarter" idx="12"/>
          </p:nvPr>
        </p:nvSpPr>
        <p:spPr/>
        <p:txBody>
          <a:bodyPr/>
          <a:lstStyle/>
          <a:p>
            <a:fld id="{A98671AC-BDD7-A749-B322-624F152115F7}" type="slidenum">
              <a:rPr lang="en-US" smtClean="0"/>
              <a:t>21</a:t>
            </a:fld>
            <a:endParaRPr lang="en-US"/>
          </a:p>
        </p:txBody>
      </p:sp>
    </p:spTree>
    <p:extLst>
      <p:ext uri="{BB962C8B-B14F-4D97-AF65-F5344CB8AC3E}">
        <p14:creationId xmlns:p14="http://schemas.microsoft.com/office/powerpoint/2010/main" val="41963634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Implications of </a:t>
            </a:r>
            <a:r>
              <a:rPr lang="en-US" sz="2800" dirty="0" err="1"/>
              <a:t>Grupp’s</a:t>
            </a:r>
            <a:r>
              <a:rPr lang="en-US" sz="2800" dirty="0"/>
              <a:t> arguments</a:t>
            </a:r>
          </a:p>
        </p:txBody>
      </p:sp>
      <p:sp>
        <p:nvSpPr>
          <p:cNvPr id="3" name="Content Placeholder 2"/>
          <p:cNvSpPr>
            <a:spLocks noGrp="1"/>
          </p:cNvSpPr>
          <p:nvPr>
            <p:ph idx="1"/>
          </p:nvPr>
        </p:nvSpPr>
        <p:spPr/>
        <p:txBody>
          <a:bodyPr/>
          <a:lstStyle/>
          <a:p>
            <a:r>
              <a:rPr lang="en-US" dirty="0"/>
              <a:t>Should not conclude we can’t do anything, but</a:t>
            </a:r>
          </a:p>
          <a:p>
            <a:pPr lvl="1"/>
            <a:r>
              <a:rPr lang="en-US" dirty="0"/>
              <a:t>We can’t expect to fully automate KB construction</a:t>
            </a:r>
          </a:p>
          <a:p>
            <a:pPr lvl="1"/>
            <a:r>
              <a:rPr lang="en-US" dirty="0"/>
              <a:t>We must allow for significant user input in system </a:t>
            </a:r>
            <a:r>
              <a:rPr lang="en-US" dirty="0" smtClean="0"/>
              <a:t>operation</a:t>
            </a:r>
          </a:p>
          <a:p>
            <a:pPr lvl="1"/>
            <a:r>
              <a:rPr lang="en-US" dirty="0" smtClean="0"/>
              <a:t>Good training sets will be expensive to build and difficult to map to raw data</a:t>
            </a:r>
          </a:p>
          <a:p>
            <a:pPr lvl="2"/>
            <a:r>
              <a:rPr lang="en-US" dirty="0" smtClean="0"/>
              <a:t>Case-based reasoning theorists (</a:t>
            </a:r>
            <a:r>
              <a:rPr lang="en-US" dirty="0" err="1" smtClean="0"/>
              <a:t>eg</a:t>
            </a:r>
            <a:r>
              <a:rPr lang="en-US" dirty="0" smtClean="0"/>
              <a:t> Ashley) have known this for 40 years</a:t>
            </a:r>
          </a:p>
          <a:p>
            <a:pPr lvl="1"/>
            <a:r>
              <a:rPr lang="en-US" dirty="0" smtClean="0"/>
              <a:t>How can you find large (training) data sets where both the labels and the outcomes can be determined automatically? (unsupervised learning)</a:t>
            </a:r>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22</a:t>
            </a:fld>
            <a:endParaRPr lang="en-US"/>
          </a:p>
        </p:txBody>
      </p:sp>
    </p:spTree>
    <p:extLst>
      <p:ext uri="{BB962C8B-B14F-4D97-AF65-F5344CB8AC3E}">
        <p14:creationId xmlns:p14="http://schemas.microsoft.com/office/powerpoint/2010/main" val="42425674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t>
            </a:r>
            <a:r>
              <a:rPr lang="en-AU" dirty="0"/>
              <a:t>Start with legislation, not case law</a:t>
            </a:r>
            <a:r>
              <a:rPr lang="en-AU" dirty="0">
                <a:effectLst/>
              </a:rPr>
              <a:t> </a:t>
            </a:r>
            <a:endParaRPr lang="en-US" dirty="0"/>
          </a:p>
        </p:txBody>
      </p:sp>
      <p:sp>
        <p:nvSpPr>
          <p:cNvPr id="3" name="Content Placeholder 2"/>
          <p:cNvSpPr>
            <a:spLocks noGrp="1"/>
          </p:cNvSpPr>
          <p:nvPr>
            <p:ph idx="1"/>
          </p:nvPr>
        </p:nvSpPr>
        <p:spPr>
          <a:xfrm>
            <a:off x="336176" y="2371725"/>
            <a:ext cx="8417859" cy="4129088"/>
          </a:xfrm>
        </p:spPr>
        <p:txBody>
          <a:bodyPr numCol="2" spcCol="108000">
            <a:normAutofit/>
          </a:bodyPr>
          <a:lstStyle/>
          <a:p>
            <a:r>
              <a:rPr lang="en-US" sz="1500" dirty="0"/>
              <a:t>Can sustainable free access systems use case-based reasoning?</a:t>
            </a:r>
          </a:p>
          <a:p>
            <a:pPr lvl="1"/>
            <a:r>
              <a:rPr lang="en-US" sz="1500" dirty="0"/>
              <a:t>A principal focus of AI &amp; law research for 40 years (see 15 </a:t>
            </a:r>
            <a:r>
              <a:rPr lang="en-US" sz="1500" dirty="0" err="1"/>
              <a:t>vols</a:t>
            </a:r>
            <a:r>
              <a:rPr lang="en-US" sz="1500" dirty="0"/>
              <a:t> of ICAIL Proceedings 1987-2017)</a:t>
            </a:r>
          </a:p>
          <a:p>
            <a:pPr lvl="1"/>
            <a:r>
              <a:rPr lang="en-US" sz="1500" dirty="0"/>
              <a:t>Theoretical basis still in dispute, no agreed approach</a:t>
            </a:r>
          </a:p>
          <a:p>
            <a:pPr lvl="1"/>
            <a:r>
              <a:rPr lang="en-US" sz="1500" dirty="0"/>
              <a:t>Identification/encoding of attributes in cases is costly</a:t>
            </a:r>
          </a:p>
          <a:p>
            <a:pPr lvl="2"/>
            <a:r>
              <a:rPr lang="en-US" sz="1200" dirty="0"/>
              <a:t>Encoding methods may apply only to narrow areas of law</a:t>
            </a:r>
          </a:p>
          <a:p>
            <a:pPr lvl="2"/>
            <a:r>
              <a:rPr lang="en-US" sz="1200" dirty="0"/>
              <a:t>Ashley’s ‘cognitive computing paradigm’ assumes that a significant corpus of cases is available from which attributes can be extracted</a:t>
            </a:r>
          </a:p>
          <a:p>
            <a:r>
              <a:rPr lang="en-US" sz="1500" dirty="0" err="1"/>
              <a:t>DataLex</a:t>
            </a:r>
            <a:r>
              <a:rPr lang="en-US" sz="1500" dirty="0"/>
              <a:t> approach is pragmatic, with 3 alternatives:</a:t>
            </a:r>
          </a:p>
          <a:p>
            <a:pPr marL="771525" lvl="1" indent="-428625">
              <a:buFont typeface="+mj-lt"/>
              <a:buAutoNum type="romanLcPeriod"/>
            </a:pPr>
            <a:r>
              <a:rPr lang="en-US" sz="1500" dirty="0"/>
              <a:t>Most practical: use links/searches over </a:t>
            </a:r>
            <a:r>
              <a:rPr lang="en-US" sz="1500" dirty="0" err="1"/>
              <a:t>AustLII</a:t>
            </a:r>
            <a:r>
              <a:rPr lang="en-US" sz="1500" dirty="0"/>
              <a:t> to alert users when case-based reasoning is required, and assist them to get to the cases needed to resolve a question. </a:t>
            </a:r>
          </a:p>
          <a:p>
            <a:pPr marL="771525" lvl="1" indent="-428625">
              <a:buFont typeface="+mj-lt"/>
              <a:buAutoNum type="romanLcPeriod"/>
            </a:pPr>
            <a:r>
              <a:rPr lang="en-US" sz="1500" dirty="0"/>
              <a:t>Represent definitive cases as rules, with links to supporting texts</a:t>
            </a:r>
          </a:p>
          <a:p>
            <a:pPr marL="771525" lvl="1" indent="-428625">
              <a:buFont typeface="+mj-lt"/>
              <a:buAutoNum type="romanLcPeriod"/>
            </a:pPr>
            <a:r>
              <a:rPr lang="en-US" sz="1500" dirty="0"/>
              <a:t>PANNDA approach (Manual, </a:t>
            </a:r>
            <a:r>
              <a:rPr lang="en-US" sz="1500" dirty="0" err="1"/>
              <a:t>Ch</a:t>
            </a:r>
            <a:r>
              <a:rPr lang="en-US" sz="1500" dirty="0"/>
              <a:t> 7) of reasoning from examples in very specific areas </a:t>
            </a:r>
            <a:r>
              <a:rPr lang="mr-IN" sz="1500" dirty="0"/>
              <a:t>–</a:t>
            </a:r>
            <a:r>
              <a:rPr lang="en-US" sz="1500" dirty="0"/>
              <a:t> but with links to cases for &amp; against essential</a:t>
            </a:r>
          </a:p>
          <a:p>
            <a:r>
              <a:rPr lang="en-US" sz="1700" dirty="0"/>
              <a:t>Not ‘don’t do it’, just ‘handle with care’</a:t>
            </a:r>
          </a:p>
        </p:txBody>
      </p:sp>
      <p:sp>
        <p:nvSpPr>
          <p:cNvPr id="4" name="Slide Number Placeholder 3">
            <a:extLst>
              <a:ext uri="{FF2B5EF4-FFF2-40B4-BE49-F238E27FC236}">
                <a16:creationId xmlns:a16="http://schemas.microsoft.com/office/drawing/2014/main" xmlns="" id="{99C61198-CC75-8841-B23C-76D6FA9E3AF9}"/>
              </a:ext>
            </a:extLst>
          </p:cNvPr>
          <p:cNvSpPr>
            <a:spLocks noGrp="1"/>
          </p:cNvSpPr>
          <p:nvPr>
            <p:ph type="sldNum" sz="quarter" idx="12"/>
          </p:nvPr>
        </p:nvSpPr>
        <p:spPr/>
        <p:txBody>
          <a:bodyPr/>
          <a:lstStyle/>
          <a:p>
            <a:fld id="{A98671AC-BDD7-A749-B322-624F152115F7}" type="slidenum">
              <a:rPr lang="en-US" smtClean="0"/>
              <a:t>23</a:t>
            </a:fld>
            <a:endParaRPr lang="en-US"/>
          </a:p>
        </p:txBody>
      </p:sp>
    </p:spTree>
    <p:extLst>
      <p:ext uri="{BB962C8B-B14F-4D97-AF65-F5344CB8AC3E}">
        <p14:creationId xmlns:p14="http://schemas.microsoft.com/office/powerpoint/2010/main" val="18758590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A2D95-9D08-F94C-BE52-58E3187D521B}"/>
              </a:ext>
            </a:extLst>
          </p:cNvPr>
          <p:cNvSpPr>
            <a:spLocks noGrp="1"/>
          </p:cNvSpPr>
          <p:nvPr>
            <p:ph type="title"/>
          </p:nvPr>
        </p:nvSpPr>
        <p:spPr/>
        <p:txBody>
          <a:bodyPr/>
          <a:lstStyle/>
          <a:p>
            <a:r>
              <a:rPr lang="en-US" dirty="0"/>
              <a:t>Extract from </a:t>
            </a:r>
            <a:r>
              <a:rPr lang="en-US" dirty="0">
                <a:hlinkClick r:id="rId2"/>
              </a:rPr>
              <a:t>Finder’s Cases </a:t>
            </a:r>
            <a:r>
              <a:rPr lang="en-US" dirty="0"/>
              <a:t>KB (</a:t>
            </a:r>
            <a:r>
              <a:rPr lang="en-US" dirty="0" err="1"/>
              <a:t>DataLex</a:t>
            </a:r>
            <a:r>
              <a:rPr lang="en-US" dirty="0"/>
              <a:t> PANNDA)</a:t>
            </a:r>
          </a:p>
        </p:txBody>
      </p:sp>
      <p:sp>
        <p:nvSpPr>
          <p:cNvPr id="3" name="Content Placeholder 2">
            <a:extLst>
              <a:ext uri="{FF2B5EF4-FFF2-40B4-BE49-F238E27FC236}">
                <a16:creationId xmlns:a16="http://schemas.microsoft.com/office/drawing/2014/main" xmlns="" id="{1B511DFD-34E4-CA4C-98C0-89A84D1ACA94}"/>
              </a:ext>
            </a:extLst>
          </p:cNvPr>
          <p:cNvSpPr>
            <a:spLocks noGrp="1"/>
          </p:cNvSpPr>
          <p:nvPr>
            <p:ph idx="1"/>
          </p:nvPr>
        </p:nvSpPr>
        <p:spPr>
          <a:xfrm>
            <a:off x="4214813" y="1128714"/>
            <a:ext cx="4800600" cy="5229225"/>
          </a:xfrm>
        </p:spPr>
        <p:txBody>
          <a:bodyPr>
            <a:normAutofit fontScale="62500" lnSpcReduction="20000"/>
          </a:bodyPr>
          <a:lstStyle/>
          <a:p>
            <a:pPr marL="0" indent="0">
              <a:buNone/>
            </a:pPr>
            <a:r>
              <a:rPr lang="en-US" dirty="0">
                <a:latin typeface="Courier"/>
                <a:cs typeface="Courier"/>
              </a:rPr>
              <a:t>EXAMPLE Armory v </a:t>
            </a:r>
            <a:r>
              <a:rPr lang="en-US" dirty="0" err="1">
                <a:latin typeface="Courier"/>
                <a:cs typeface="Courier"/>
              </a:rPr>
              <a:t>Delamirie</a:t>
            </a:r>
            <a:r>
              <a:rPr lang="en-US" dirty="0">
                <a:latin typeface="Courier"/>
                <a:cs typeface="Courier"/>
              </a:rPr>
              <a:t> </a:t>
            </a:r>
            <a:r>
              <a:rPr lang="en-US" dirty="0">
                <a:latin typeface="Courier"/>
                <a:cs typeface="Courier"/>
                <a:hlinkClick r:id="rId3" tooltip="View Case"/>
              </a:rPr>
              <a:t>[1722] EWHC KB J94</a:t>
            </a:r>
            <a:r>
              <a:rPr lang="en-US" dirty="0">
                <a:latin typeface="Courier"/>
                <a:cs typeface="Courier"/>
              </a:rPr>
              <a:t> PROVIDES </a:t>
            </a:r>
          </a:p>
          <a:p>
            <a:pPr marL="0" indent="0">
              <a:buNone/>
            </a:pPr>
            <a:r>
              <a:rPr lang="en-US" dirty="0">
                <a:latin typeface="Courier"/>
                <a:cs typeface="Courier"/>
              </a:rPr>
              <a:t>the finder wins ONLY IF </a:t>
            </a:r>
            <a:br>
              <a:rPr lang="en-US" dirty="0">
                <a:latin typeface="Courier"/>
                <a:cs typeface="Courier"/>
              </a:rPr>
            </a:br>
            <a:r>
              <a:rPr lang="en-US" dirty="0">
                <a:latin typeface="Courier"/>
                <a:cs typeface="Courier"/>
              </a:rPr>
              <a:t>the finder was not the occupier of the premises AND </a:t>
            </a:r>
            <a:br>
              <a:rPr lang="en-US" dirty="0">
                <a:latin typeface="Courier"/>
                <a:cs typeface="Courier"/>
              </a:rPr>
            </a:br>
            <a:r>
              <a:rPr lang="en-US" dirty="0">
                <a:latin typeface="Courier"/>
                <a:cs typeface="Courier"/>
              </a:rPr>
              <a:t>the chattel was not attached AND </a:t>
            </a:r>
            <a:br>
              <a:rPr lang="en-US" dirty="0">
                <a:latin typeface="Courier"/>
                <a:cs typeface="Courier"/>
              </a:rPr>
            </a:br>
            <a:r>
              <a:rPr lang="en-US" dirty="0">
                <a:latin typeface="Courier"/>
                <a:cs typeface="Courier"/>
              </a:rPr>
              <a:t>the non-finder was not the owner of the real estate AND </a:t>
            </a:r>
            <a:br>
              <a:rPr lang="en-US" dirty="0">
                <a:latin typeface="Courier"/>
                <a:cs typeface="Courier"/>
              </a:rPr>
            </a:br>
            <a:r>
              <a:rPr lang="en-US" dirty="0">
                <a:latin typeface="Courier"/>
                <a:cs typeface="Courier"/>
              </a:rPr>
              <a:t>the non-finder was not the owner of the chattel AND </a:t>
            </a:r>
            <a:br>
              <a:rPr lang="en-US" dirty="0">
                <a:latin typeface="Courier"/>
                <a:cs typeface="Courier"/>
              </a:rPr>
            </a:br>
            <a:r>
              <a:rPr lang="en-US" dirty="0">
                <a:latin typeface="Courier"/>
                <a:cs typeface="Courier"/>
              </a:rPr>
              <a:t>there was a bailment of the chattel AND </a:t>
            </a:r>
            <a:br>
              <a:rPr lang="en-US" dirty="0">
                <a:latin typeface="Courier"/>
                <a:cs typeface="Courier"/>
              </a:rPr>
            </a:br>
            <a:r>
              <a:rPr lang="en-US" dirty="0">
                <a:latin typeface="Courier"/>
                <a:cs typeface="Courier"/>
              </a:rPr>
              <a:t>there was not a term in a lease which mentioned found items AND </a:t>
            </a:r>
            <a:br>
              <a:rPr lang="en-US" dirty="0">
                <a:latin typeface="Courier"/>
                <a:cs typeface="Courier"/>
              </a:rPr>
            </a:br>
            <a:r>
              <a:rPr lang="en-US" dirty="0">
                <a:latin typeface="Courier"/>
                <a:cs typeface="Courier"/>
              </a:rPr>
              <a:t>there was not a master-servant relationship between the parties AND</a:t>
            </a:r>
            <a:br>
              <a:rPr lang="en-US" dirty="0">
                <a:latin typeface="Courier"/>
                <a:cs typeface="Courier"/>
              </a:rPr>
            </a:br>
            <a:r>
              <a:rPr lang="en-US" dirty="0">
                <a:latin typeface="Courier"/>
                <a:cs typeface="Courier"/>
              </a:rPr>
              <a:t>the chattel was not hidden AND </a:t>
            </a:r>
            <a:br>
              <a:rPr lang="en-US" dirty="0">
                <a:latin typeface="Courier"/>
                <a:cs typeface="Courier"/>
              </a:rPr>
            </a:br>
            <a:r>
              <a:rPr lang="en-US" dirty="0">
                <a:latin typeface="Courier"/>
                <a:cs typeface="Courier"/>
              </a:rPr>
              <a:t>there was not an attempt to find the true owner of the chattel AND</a:t>
            </a:r>
            <a:br>
              <a:rPr lang="en-US" dirty="0">
                <a:latin typeface="Courier"/>
                <a:cs typeface="Courier"/>
              </a:rPr>
            </a:br>
            <a:r>
              <a:rPr lang="en-US" dirty="0">
                <a:latin typeface="Courier"/>
                <a:cs typeface="Courier"/>
              </a:rPr>
              <a:t>there was prior knowledge of the existence of the chattel </a:t>
            </a:r>
          </a:p>
          <a:p>
            <a:pPr marL="0" indent="0">
              <a:buNone/>
            </a:pPr>
            <a:endParaRPr lang="en-US" dirty="0">
              <a:latin typeface="Courier"/>
              <a:cs typeface="Courier"/>
            </a:endParaRPr>
          </a:p>
          <a:p>
            <a:pPr marL="0" indent="0">
              <a:buNone/>
            </a:pPr>
            <a:r>
              <a:rPr lang="en-US" dirty="0">
                <a:latin typeface="Courier"/>
                <a:cs typeface="Courier"/>
              </a:rPr>
              <a:t>EXAMPLE Bridges v </a:t>
            </a:r>
            <a:r>
              <a:rPr lang="en-US" dirty="0" err="1">
                <a:latin typeface="Courier"/>
                <a:cs typeface="Courier"/>
              </a:rPr>
              <a:t>Hawkesworth</a:t>
            </a:r>
            <a:r>
              <a:rPr lang="en-US" dirty="0">
                <a:latin typeface="Courier"/>
                <a:cs typeface="Courier"/>
              </a:rPr>
              <a:t> </a:t>
            </a:r>
            <a:r>
              <a:rPr lang="en-US" dirty="0">
                <a:latin typeface="Courier"/>
                <a:cs typeface="Courier"/>
                <a:hlinkClick r:id="rId4" tooltip="View LawCiteRecord"/>
              </a:rPr>
              <a:t>(1851) 21 LJQB 75</a:t>
            </a:r>
            <a:r>
              <a:rPr lang="en-US" dirty="0">
                <a:latin typeface="Courier"/>
                <a:cs typeface="Courier"/>
              </a:rPr>
              <a:t> PROVIDES </a:t>
            </a:r>
          </a:p>
          <a:p>
            <a:pPr marL="0" indent="0">
              <a:buNone/>
            </a:pPr>
            <a:r>
              <a:rPr lang="en-US" dirty="0">
                <a:latin typeface="Courier"/>
                <a:cs typeface="Courier"/>
              </a:rPr>
              <a:t>the finder wins ONLY IF </a:t>
            </a:r>
            <a:br>
              <a:rPr lang="en-US" dirty="0">
                <a:latin typeface="Courier"/>
                <a:cs typeface="Courier"/>
              </a:rPr>
            </a:br>
            <a:r>
              <a:rPr lang="en-US" dirty="0">
                <a:latin typeface="Courier"/>
                <a:cs typeface="Courier"/>
              </a:rPr>
              <a:t>the finder was not the occupier of the premises AND</a:t>
            </a:r>
            <a:br>
              <a:rPr lang="en-US" dirty="0">
                <a:latin typeface="Courier"/>
                <a:cs typeface="Courier"/>
              </a:rPr>
            </a:br>
            <a:r>
              <a:rPr lang="en-US" dirty="0">
                <a:latin typeface="Courier"/>
                <a:cs typeface="Courier"/>
              </a:rPr>
              <a:t>the chattel was not attached AND </a:t>
            </a:r>
            <a:br>
              <a:rPr lang="en-US" dirty="0">
                <a:latin typeface="Courier"/>
                <a:cs typeface="Courier"/>
              </a:rPr>
            </a:br>
            <a:r>
              <a:rPr lang="en-US" dirty="0">
                <a:latin typeface="Courier"/>
                <a:cs typeface="Courier"/>
              </a:rPr>
              <a:t>the non-finder was the owner of the real estate AND </a:t>
            </a:r>
            <a:br>
              <a:rPr lang="en-US" dirty="0">
                <a:latin typeface="Courier"/>
                <a:cs typeface="Courier"/>
              </a:rPr>
            </a:br>
            <a:r>
              <a:rPr lang="mr-IN" dirty="0">
                <a:latin typeface="Courier"/>
                <a:cs typeface="Courier"/>
              </a:rPr>
              <a:t>…</a:t>
            </a:r>
            <a:r>
              <a:rPr lang="en-US" dirty="0">
                <a:latin typeface="Courier"/>
                <a:cs typeface="Courier"/>
              </a:rPr>
              <a:t> [ATTRIBUTES CONTINUE]</a:t>
            </a:r>
          </a:p>
        </p:txBody>
      </p:sp>
      <p:sp>
        <p:nvSpPr>
          <p:cNvPr id="4" name="Text Placeholder 3">
            <a:extLst>
              <a:ext uri="{FF2B5EF4-FFF2-40B4-BE49-F238E27FC236}">
                <a16:creationId xmlns:a16="http://schemas.microsoft.com/office/drawing/2014/main" xmlns="" id="{3D09B294-7505-4147-A8EE-432D78AF4826}"/>
              </a:ext>
            </a:extLst>
          </p:cNvPr>
          <p:cNvSpPr>
            <a:spLocks noGrp="1"/>
          </p:cNvSpPr>
          <p:nvPr>
            <p:ph type="body" sz="half" idx="2"/>
          </p:nvPr>
        </p:nvSpPr>
        <p:spPr/>
        <p:txBody>
          <a:bodyPr/>
          <a:lstStyle/>
          <a:p>
            <a:r>
              <a:rPr lang="en-US" dirty="0"/>
              <a:t>A recent case: A group using metal detectors found a medieval horde, on grounds of a large estate. They did not notify the Council, in breach of the law.</a:t>
            </a:r>
          </a:p>
        </p:txBody>
      </p:sp>
      <p:sp>
        <p:nvSpPr>
          <p:cNvPr id="5" name="Slide Number Placeholder 4">
            <a:extLst>
              <a:ext uri="{FF2B5EF4-FFF2-40B4-BE49-F238E27FC236}">
                <a16:creationId xmlns:a16="http://schemas.microsoft.com/office/drawing/2014/main" xmlns="" id="{CE36BA7C-D75B-6749-AE39-41DB400CF970}"/>
              </a:ext>
            </a:extLst>
          </p:cNvPr>
          <p:cNvSpPr>
            <a:spLocks noGrp="1"/>
          </p:cNvSpPr>
          <p:nvPr>
            <p:ph type="sldNum" sz="quarter" idx="12"/>
          </p:nvPr>
        </p:nvSpPr>
        <p:spPr/>
        <p:txBody>
          <a:bodyPr/>
          <a:lstStyle/>
          <a:p>
            <a:fld id="{A98671AC-BDD7-A749-B322-624F152115F7}" type="slidenum">
              <a:rPr lang="en-US" smtClean="0"/>
              <a:t>24</a:t>
            </a:fld>
            <a:endParaRPr lang="en-US"/>
          </a:p>
        </p:txBody>
      </p:sp>
    </p:spTree>
    <p:extLst>
      <p:ext uri="{BB962C8B-B14F-4D97-AF65-F5344CB8AC3E}">
        <p14:creationId xmlns:p14="http://schemas.microsoft.com/office/powerpoint/2010/main" val="21190859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AU" dirty="0"/>
              <a:t>Aim to handle complexity</a:t>
            </a:r>
            <a:r>
              <a:rPr lang="en-AU" dirty="0">
                <a:effectLst/>
              </a:rPr>
              <a:t> </a:t>
            </a:r>
            <a:endParaRPr lang="en-US" dirty="0"/>
          </a:p>
        </p:txBody>
      </p:sp>
      <p:sp>
        <p:nvSpPr>
          <p:cNvPr id="3" name="Content Placeholder 2"/>
          <p:cNvSpPr>
            <a:spLocks noGrp="1"/>
          </p:cNvSpPr>
          <p:nvPr>
            <p:ph idx="1"/>
          </p:nvPr>
        </p:nvSpPr>
        <p:spPr>
          <a:xfrm>
            <a:off x="866440" y="2400300"/>
            <a:ext cx="7748923" cy="4214813"/>
          </a:xfrm>
        </p:spPr>
        <p:txBody>
          <a:bodyPr>
            <a:normAutofit/>
          </a:bodyPr>
          <a:lstStyle/>
          <a:p>
            <a:pPr>
              <a:lnSpc>
                <a:spcPct val="110000"/>
              </a:lnSpc>
            </a:pPr>
            <a:r>
              <a:rPr lang="en-US" dirty="0"/>
              <a:t>Good to start with simple problems, BUT</a:t>
            </a:r>
          </a:p>
          <a:p>
            <a:pPr>
              <a:lnSpc>
                <a:spcPct val="110000"/>
              </a:lnSpc>
            </a:pPr>
            <a:r>
              <a:rPr lang="en-US" dirty="0"/>
              <a:t>Computers can out-perform humans in handling (some) complexity in a thorough way</a:t>
            </a:r>
          </a:p>
          <a:p>
            <a:pPr lvl="1">
              <a:lnSpc>
                <a:spcPct val="110000"/>
              </a:lnSpc>
            </a:pPr>
            <a:r>
              <a:rPr lang="en-US" dirty="0"/>
              <a:t>complexity is the boring part of expertise</a:t>
            </a:r>
          </a:p>
          <a:p>
            <a:pPr lvl="1">
              <a:lnSpc>
                <a:spcPct val="110000"/>
              </a:lnSpc>
            </a:pPr>
            <a:r>
              <a:rPr lang="en-US" dirty="0"/>
              <a:t>‘capture complexity once only’ is a good aim</a:t>
            </a:r>
          </a:p>
          <a:p>
            <a:pPr>
              <a:lnSpc>
                <a:spcPct val="110000"/>
              </a:lnSpc>
            </a:pPr>
            <a:r>
              <a:rPr lang="en-US" dirty="0"/>
              <a:t>Rule-based reasoning can be ideal for this</a:t>
            </a:r>
          </a:p>
          <a:p>
            <a:pPr>
              <a:lnSpc>
                <a:spcPct val="110000"/>
              </a:lnSpc>
            </a:pPr>
            <a:r>
              <a:rPr lang="en-US" dirty="0"/>
              <a:t>Examples</a:t>
            </a:r>
          </a:p>
          <a:p>
            <a:pPr lvl="1">
              <a:lnSpc>
                <a:spcPct val="110000"/>
              </a:lnSpc>
            </a:pPr>
            <a:r>
              <a:rPr lang="en-US" dirty="0"/>
              <a:t>15 ways the Privacy Commissioner can avoid making a decision (later)</a:t>
            </a:r>
          </a:p>
          <a:p>
            <a:pPr lvl="1">
              <a:lnSpc>
                <a:spcPct val="110000"/>
              </a:lnSpc>
            </a:pPr>
            <a:r>
              <a:rPr lang="en-US" dirty="0"/>
              <a:t>many ways to be ineligible for election under s44 (</a:t>
            </a:r>
            <a:r>
              <a:rPr lang="en-US" dirty="0">
                <a:solidFill>
                  <a:srgbClr val="FF0000"/>
                </a:solidFill>
              </a:rPr>
              <a:t>Demonstration</a:t>
            </a:r>
            <a:r>
              <a:rPr lang="en-US" dirty="0"/>
              <a:t>)</a:t>
            </a:r>
          </a:p>
        </p:txBody>
      </p:sp>
      <p:sp>
        <p:nvSpPr>
          <p:cNvPr id="4" name="Slide Number Placeholder 3">
            <a:extLst>
              <a:ext uri="{FF2B5EF4-FFF2-40B4-BE49-F238E27FC236}">
                <a16:creationId xmlns:a16="http://schemas.microsoft.com/office/drawing/2014/main" xmlns="" id="{C99D4825-13C3-9644-BD9B-E91604723AD8}"/>
              </a:ext>
            </a:extLst>
          </p:cNvPr>
          <p:cNvSpPr>
            <a:spLocks noGrp="1"/>
          </p:cNvSpPr>
          <p:nvPr>
            <p:ph type="sldNum" sz="quarter" idx="12"/>
          </p:nvPr>
        </p:nvSpPr>
        <p:spPr/>
        <p:txBody>
          <a:bodyPr/>
          <a:lstStyle/>
          <a:p>
            <a:fld id="{A98671AC-BDD7-A749-B322-624F152115F7}" type="slidenum">
              <a:rPr lang="en-US" smtClean="0"/>
              <a:t>25</a:t>
            </a:fld>
            <a:endParaRPr lang="en-US"/>
          </a:p>
        </p:txBody>
      </p:sp>
    </p:spTree>
    <p:extLst>
      <p:ext uri="{BB962C8B-B14F-4D97-AF65-F5344CB8AC3E}">
        <p14:creationId xmlns:p14="http://schemas.microsoft.com/office/powerpoint/2010/main" val="9714024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B8920-ABF2-6447-BD0C-EBAB29BF9262}"/>
              </a:ext>
            </a:extLst>
          </p:cNvPr>
          <p:cNvSpPr>
            <a:spLocks noGrp="1"/>
          </p:cNvSpPr>
          <p:nvPr>
            <p:ph type="title"/>
          </p:nvPr>
        </p:nvSpPr>
        <p:spPr/>
        <p:txBody>
          <a:bodyPr/>
          <a:lstStyle/>
          <a:p>
            <a:r>
              <a:rPr lang="en-US" dirty="0"/>
              <a:t>Legislation systems in practice</a:t>
            </a:r>
          </a:p>
        </p:txBody>
      </p:sp>
      <p:sp>
        <p:nvSpPr>
          <p:cNvPr id="3" name="Content Placeholder 2">
            <a:extLst>
              <a:ext uri="{FF2B5EF4-FFF2-40B4-BE49-F238E27FC236}">
                <a16:creationId xmlns:a16="http://schemas.microsoft.com/office/drawing/2014/main" xmlns="" id="{BECBE137-D97C-7C4C-91A5-D309C4D5AD52}"/>
              </a:ext>
            </a:extLst>
          </p:cNvPr>
          <p:cNvSpPr>
            <a:spLocks noGrp="1"/>
          </p:cNvSpPr>
          <p:nvPr>
            <p:ph idx="1"/>
          </p:nvPr>
        </p:nvSpPr>
        <p:spPr>
          <a:xfrm>
            <a:off x="866441" y="2339788"/>
            <a:ext cx="7780018" cy="4175312"/>
          </a:xfrm>
        </p:spPr>
        <p:txBody>
          <a:bodyPr>
            <a:normAutofit fontScale="92500" lnSpcReduction="10000"/>
          </a:bodyPr>
          <a:lstStyle/>
          <a:p>
            <a:r>
              <a:rPr lang="en-US" dirty="0"/>
              <a:t>Both business (‘Business Process Compliance Systems’) &amp; government (‘Law as Code’) are building legislation-based systems. </a:t>
            </a:r>
          </a:p>
          <a:p>
            <a:pPr lvl="1"/>
            <a:r>
              <a:rPr lang="en-US" dirty="0"/>
              <a:t>Researchers like Ashley (p. 56, </a:t>
            </a:r>
            <a:r>
              <a:rPr lang="en-US" dirty="0" err="1"/>
              <a:t>Chs</a:t>
            </a:r>
            <a:r>
              <a:rPr lang="en-US" dirty="0"/>
              <a:t> 2 &amp; 9) agree that there is no need to develop full-scale statutory interpretation systems for successful apps.</a:t>
            </a:r>
          </a:p>
          <a:p>
            <a:r>
              <a:rPr lang="en-US" b="1" dirty="0"/>
              <a:t>‘Law as Code’ </a:t>
            </a:r>
            <a:r>
              <a:rPr lang="en-US" dirty="0"/>
              <a:t>movement in government</a:t>
            </a:r>
          </a:p>
          <a:p>
            <a:pPr lvl="1"/>
            <a:r>
              <a:rPr lang="en-US" dirty="0"/>
              <a:t>Significant project teams work on implementing legal requirements in systems for use by the public (</a:t>
            </a:r>
            <a:r>
              <a:rPr lang="en-US" dirty="0" err="1"/>
              <a:t>eg</a:t>
            </a:r>
            <a:r>
              <a:rPr lang="en-US" dirty="0"/>
              <a:t> occupational licensing), in New Zealand, NSW and other jurisdictions. </a:t>
            </a:r>
          </a:p>
          <a:p>
            <a:pPr lvl="1"/>
            <a:r>
              <a:rPr lang="en-US" dirty="0"/>
              <a:t>They also try to get legislative offices to draft more ‘code friendly’ laws</a:t>
            </a:r>
            <a:r>
              <a:rPr lang="en-US" dirty="0" smtClean="0"/>
              <a:t>.</a:t>
            </a:r>
          </a:p>
          <a:p>
            <a:pPr lvl="1"/>
            <a:r>
              <a:rPr lang="en-US" dirty="0" smtClean="0"/>
              <a:t>See </a:t>
            </a:r>
            <a:r>
              <a:rPr lang="en-US" dirty="0" smtClean="0">
                <a:hlinkClick r:id="rId2"/>
              </a:rPr>
              <a:t>‘Law as Code Groups’ </a:t>
            </a:r>
            <a:r>
              <a:rPr lang="en-US" dirty="0" smtClean="0"/>
              <a:t>in the Reading Guide</a:t>
            </a:r>
            <a:endParaRPr lang="en-US" dirty="0"/>
          </a:p>
          <a:p>
            <a:r>
              <a:rPr lang="en-US" b="1" dirty="0"/>
              <a:t>‘Business Process Compliance Systems’</a:t>
            </a:r>
            <a:r>
              <a:rPr lang="en-US" dirty="0"/>
              <a:t> community</a:t>
            </a:r>
          </a:p>
          <a:p>
            <a:pPr lvl="1"/>
            <a:r>
              <a:rPr lang="en-US" dirty="0"/>
              <a:t>There is developed movement in the US and elsewhere developing standards for combining business processes and legislative </a:t>
            </a:r>
            <a:r>
              <a:rPr lang="en-US" dirty="0" smtClean="0"/>
              <a:t>rules</a:t>
            </a:r>
          </a:p>
          <a:p>
            <a:pPr lvl="1"/>
            <a:r>
              <a:rPr lang="en-US" dirty="0" smtClean="0"/>
              <a:t>See </a:t>
            </a:r>
            <a:r>
              <a:rPr lang="en-US" dirty="0" smtClean="0">
                <a:hlinkClick r:id="rId3"/>
              </a:rPr>
              <a:t>‘Business Process Modeling’ </a:t>
            </a:r>
            <a:r>
              <a:rPr lang="en-US" dirty="0" smtClean="0"/>
              <a:t>in the Reading Guide</a:t>
            </a:r>
            <a:endParaRPr lang="en-US" dirty="0"/>
          </a:p>
          <a:p>
            <a:endParaRPr lang="en-US" dirty="0"/>
          </a:p>
        </p:txBody>
      </p:sp>
      <p:sp>
        <p:nvSpPr>
          <p:cNvPr id="4" name="Slide Number Placeholder 3">
            <a:extLst>
              <a:ext uri="{FF2B5EF4-FFF2-40B4-BE49-F238E27FC236}">
                <a16:creationId xmlns:a16="http://schemas.microsoft.com/office/drawing/2014/main" xmlns="" id="{D7463B22-F8D9-0043-B325-585F7101D54C}"/>
              </a:ext>
            </a:extLst>
          </p:cNvPr>
          <p:cNvSpPr>
            <a:spLocks noGrp="1"/>
          </p:cNvSpPr>
          <p:nvPr>
            <p:ph type="sldNum" sz="quarter" idx="12"/>
          </p:nvPr>
        </p:nvSpPr>
        <p:spPr/>
        <p:txBody>
          <a:bodyPr/>
          <a:lstStyle/>
          <a:p>
            <a:fld id="{A98671AC-BDD7-A749-B322-624F152115F7}" type="slidenum">
              <a:rPr lang="en-US" smtClean="0"/>
              <a:t>26</a:t>
            </a:fld>
            <a:endParaRPr lang="en-US"/>
          </a:p>
        </p:txBody>
      </p:sp>
    </p:spTree>
    <p:extLst>
      <p:ext uri="{BB962C8B-B14F-4D97-AF65-F5344CB8AC3E}">
        <p14:creationId xmlns:p14="http://schemas.microsoft.com/office/powerpoint/2010/main" val="18350488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1A345-37F9-7843-B209-CCE2AFF7EDFA}"/>
              </a:ext>
            </a:extLst>
          </p:cNvPr>
          <p:cNvSpPr>
            <a:spLocks noGrp="1"/>
          </p:cNvSpPr>
          <p:nvPr>
            <p:ph type="title"/>
          </p:nvPr>
        </p:nvSpPr>
        <p:spPr/>
        <p:txBody>
          <a:bodyPr/>
          <a:lstStyle/>
          <a:p>
            <a:r>
              <a:rPr lang="en-US" dirty="0"/>
              <a:t>Extract from </a:t>
            </a:r>
            <a:r>
              <a:rPr lang="en-US" dirty="0">
                <a:hlinkClick r:id="rId2"/>
              </a:rPr>
              <a:t>Constitution Act s44 </a:t>
            </a:r>
            <a:r>
              <a:rPr lang="en-US" dirty="0"/>
              <a:t>KB (</a:t>
            </a:r>
            <a:r>
              <a:rPr lang="en-US" dirty="0" err="1"/>
              <a:t>DataLex</a:t>
            </a:r>
            <a:r>
              <a:rPr lang="en-US" dirty="0"/>
              <a:t>)</a:t>
            </a:r>
          </a:p>
        </p:txBody>
      </p:sp>
      <p:sp>
        <p:nvSpPr>
          <p:cNvPr id="3" name="Content Placeholder 2">
            <a:extLst>
              <a:ext uri="{FF2B5EF4-FFF2-40B4-BE49-F238E27FC236}">
                <a16:creationId xmlns:a16="http://schemas.microsoft.com/office/drawing/2014/main" xmlns="" id="{33EEE6A0-54EB-0A47-A936-946940F81DAF}"/>
              </a:ext>
            </a:extLst>
          </p:cNvPr>
          <p:cNvSpPr>
            <a:spLocks noGrp="1"/>
          </p:cNvSpPr>
          <p:nvPr>
            <p:ph idx="1"/>
          </p:nvPr>
        </p:nvSpPr>
        <p:spPr>
          <a:xfrm>
            <a:off x="4214813" y="1157288"/>
            <a:ext cx="4586287" cy="5143500"/>
          </a:xfrm>
        </p:spPr>
        <p:txBody>
          <a:bodyPr>
            <a:normAutofit fontScale="62500" lnSpcReduction="20000"/>
          </a:bodyPr>
          <a:lstStyle/>
          <a:p>
            <a:pPr marL="0" indent="0">
              <a:buNone/>
            </a:pPr>
            <a:r>
              <a:rPr lang="en-US" dirty="0">
                <a:latin typeface="Courier"/>
                <a:cs typeface="Courier"/>
              </a:rPr>
              <a:t>RULE Constitution - Section 44 PROVIDES</a:t>
            </a:r>
          </a:p>
          <a:p>
            <a:pPr marL="0" indent="0">
              <a:buNone/>
            </a:pPr>
            <a:r>
              <a:rPr lang="en-US" dirty="0">
                <a:latin typeface="Courier"/>
                <a:cs typeface="Courier"/>
              </a:rPr>
              <a:t>  section 44 of the Constitution applies ONLY IF</a:t>
            </a:r>
          </a:p>
          <a:p>
            <a:pPr marL="0" indent="0">
              <a:buNone/>
            </a:pPr>
            <a:r>
              <a:rPr lang="en-US" dirty="0">
                <a:latin typeface="Courier"/>
                <a:cs typeface="Courier"/>
              </a:rPr>
              <a:t>    section 44(</a:t>
            </a:r>
            <a:r>
              <a:rPr lang="en-US" dirty="0" err="1">
                <a:latin typeface="Courier"/>
                <a:cs typeface="Courier"/>
              </a:rPr>
              <a:t>i</a:t>
            </a:r>
            <a:r>
              <a:rPr lang="en-US" dirty="0">
                <a:latin typeface="Courier"/>
                <a:cs typeface="Courier"/>
              </a:rPr>
              <a:t>) of the Constitution applies OR</a:t>
            </a:r>
          </a:p>
          <a:p>
            <a:pPr marL="0" indent="0">
              <a:buNone/>
            </a:pPr>
            <a:r>
              <a:rPr lang="en-US" dirty="0">
                <a:latin typeface="Courier"/>
                <a:cs typeface="Courier"/>
              </a:rPr>
              <a:t>    section 44(ii) of the Constitution applies OR</a:t>
            </a:r>
          </a:p>
          <a:p>
            <a:pPr marL="0" indent="0">
              <a:buNone/>
            </a:pPr>
            <a:r>
              <a:rPr lang="en-US" dirty="0">
                <a:latin typeface="Courier"/>
                <a:cs typeface="Courier"/>
              </a:rPr>
              <a:t>    section 44(iii) of the Constitution applies OR</a:t>
            </a:r>
          </a:p>
          <a:p>
            <a:pPr marL="0" indent="0">
              <a:buNone/>
            </a:pPr>
            <a:r>
              <a:rPr lang="en-US" dirty="0">
                <a:latin typeface="Courier"/>
                <a:cs typeface="Courier"/>
              </a:rPr>
              <a:t>    section 44(iv) of the Constitution applies OR</a:t>
            </a:r>
          </a:p>
          <a:p>
            <a:pPr marL="0" indent="0">
              <a:buNone/>
            </a:pPr>
            <a:r>
              <a:rPr lang="en-US" dirty="0">
                <a:latin typeface="Courier"/>
                <a:cs typeface="Courier"/>
              </a:rPr>
              <a:t>    section 44(v) of the Constitution applies</a:t>
            </a:r>
          </a:p>
          <a:p>
            <a:pPr marL="0" indent="0">
              <a:buNone/>
            </a:pPr>
            <a:endParaRPr lang="en-US" dirty="0">
              <a:latin typeface="Courier"/>
              <a:cs typeface="Courier"/>
            </a:endParaRPr>
          </a:p>
          <a:p>
            <a:pPr marL="0" indent="0">
              <a:buNone/>
            </a:pPr>
            <a:r>
              <a:rPr lang="en-US" dirty="0">
                <a:latin typeface="Courier"/>
                <a:cs typeface="Courier"/>
              </a:rPr>
              <a:t>RULE Constitution - Section 44(</a:t>
            </a:r>
            <a:r>
              <a:rPr lang="en-US" dirty="0" err="1">
                <a:latin typeface="Courier"/>
                <a:cs typeface="Courier"/>
              </a:rPr>
              <a:t>i</a:t>
            </a:r>
            <a:r>
              <a:rPr lang="en-US" dirty="0">
                <a:latin typeface="Courier"/>
                <a:cs typeface="Courier"/>
              </a:rPr>
              <a:t>) PROVIDES</a:t>
            </a:r>
          </a:p>
          <a:p>
            <a:pPr marL="0" indent="0">
              <a:buNone/>
            </a:pPr>
            <a:r>
              <a:rPr lang="en-US" dirty="0">
                <a:latin typeface="Courier"/>
                <a:cs typeface="Courier"/>
              </a:rPr>
              <a:t>  section 44(</a:t>
            </a:r>
            <a:r>
              <a:rPr lang="en-US" dirty="0" err="1">
                <a:latin typeface="Courier"/>
                <a:cs typeface="Courier"/>
              </a:rPr>
              <a:t>i</a:t>
            </a:r>
            <a:r>
              <a:rPr lang="en-US" dirty="0">
                <a:latin typeface="Courier"/>
                <a:cs typeface="Courier"/>
              </a:rPr>
              <a:t>) of the Constitution applies ONLY IF</a:t>
            </a:r>
          </a:p>
          <a:p>
            <a:pPr marL="0" indent="0">
              <a:buNone/>
            </a:pPr>
            <a:r>
              <a:rPr lang="en-US" dirty="0">
                <a:latin typeface="Courier"/>
                <a:cs typeface="Courier"/>
              </a:rPr>
              <a:t>    the nominee is under an acknowledgment of</a:t>
            </a:r>
            <a:br>
              <a:rPr lang="en-US" dirty="0">
                <a:latin typeface="Courier"/>
                <a:cs typeface="Courier"/>
              </a:rPr>
            </a:br>
            <a:r>
              <a:rPr lang="en-US" dirty="0">
                <a:latin typeface="Courier"/>
                <a:cs typeface="Courier"/>
              </a:rPr>
              <a:t>       allegiance, obedience, or adherence to a</a:t>
            </a:r>
            <a:br>
              <a:rPr lang="en-US" dirty="0">
                <a:latin typeface="Courier"/>
                <a:cs typeface="Courier"/>
              </a:rPr>
            </a:br>
            <a:r>
              <a:rPr lang="en-US" dirty="0">
                <a:latin typeface="Courier"/>
                <a:cs typeface="Courier"/>
              </a:rPr>
              <a:t>       foreign power OR</a:t>
            </a:r>
          </a:p>
          <a:p>
            <a:pPr marL="0" indent="0">
              <a:buNone/>
            </a:pPr>
            <a:r>
              <a:rPr lang="en-US" dirty="0">
                <a:latin typeface="Courier"/>
                <a:cs typeface="Courier"/>
              </a:rPr>
              <a:t>    the nominee is a subject of a foreign power OR</a:t>
            </a:r>
          </a:p>
          <a:p>
            <a:pPr marL="0" indent="0">
              <a:buNone/>
            </a:pPr>
            <a:r>
              <a:rPr lang="en-US" dirty="0">
                <a:latin typeface="Courier"/>
                <a:cs typeface="Courier"/>
              </a:rPr>
              <a:t>    the nominee is a citizen of a foreign power OR</a:t>
            </a:r>
          </a:p>
          <a:p>
            <a:pPr marL="0" indent="0">
              <a:buNone/>
            </a:pPr>
            <a:r>
              <a:rPr lang="en-US" dirty="0">
                <a:latin typeface="Courier"/>
                <a:cs typeface="Courier"/>
              </a:rPr>
              <a:t>    the nominee is entitled to the rights or</a:t>
            </a:r>
            <a:br>
              <a:rPr lang="en-US" dirty="0">
                <a:latin typeface="Courier"/>
                <a:cs typeface="Courier"/>
              </a:rPr>
            </a:br>
            <a:r>
              <a:rPr lang="en-US" dirty="0">
                <a:latin typeface="Courier"/>
                <a:cs typeface="Courier"/>
              </a:rPr>
              <a:t>       privileges of a subject or a citizen of a</a:t>
            </a:r>
            <a:br>
              <a:rPr lang="en-US" dirty="0">
                <a:latin typeface="Courier"/>
                <a:cs typeface="Courier"/>
              </a:rPr>
            </a:br>
            <a:r>
              <a:rPr lang="en-US" dirty="0">
                <a:latin typeface="Courier"/>
                <a:cs typeface="Courier"/>
              </a:rPr>
              <a:t>       foreign power</a:t>
            </a:r>
          </a:p>
          <a:p>
            <a:endParaRPr lang="en-US" dirty="0"/>
          </a:p>
        </p:txBody>
      </p:sp>
      <p:sp>
        <p:nvSpPr>
          <p:cNvPr id="4" name="Text Placeholder 3">
            <a:extLst>
              <a:ext uri="{FF2B5EF4-FFF2-40B4-BE49-F238E27FC236}">
                <a16:creationId xmlns:a16="http://schemas.microsoft.com/office/drawing/2014/main" xmlns="" id="{55725879-B40B-0D4B-B484-2AB26A0E5344}"/>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xmlns="" id="{D95EE701-6611-0646-A05E-AFDD454C4576}"/>
              </a:ext>
            </a:extLst>
          </p:cNvPr>
          <p:cNvSpPr>
            <a:spLocks noGrp="1"/>
          </p:cNvSpPr>
          <p:nvPr>
            <p:ph type="sldNum" sz="quarter" idx="12"/>
          </p:nvPr>
        </p:nvSpPr>
        <p:spPr/>
        <p:txBody>
          <a:bodyPr/>
          <a:lstStyle/>
          <a:p>
            <a:fld id="{A98671AC-BDD7-A749-B322-624F152115F7}" type="slidenum">
              <a:rPr lang="en-US" smtClean="0"/>
              <a:t>27</a:t>
            </a:fld>
            <a:endParaRPr lang="en-US"/>
          </a:p>
        </p:txBody>
      </p:sp>
    </p:spTree>
    <p:extLst>
      <p:ext uri="{BB962C8B-B14F-4D97-AF65-F5344CB8AC3E}">
        <p14:creationId xmlns:p14="http://schemas.microsoft.com/office/powerpoint/2010/main" val="1350816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20234" cy="709865"/>
          </a:xfrm>
        </p:spPr>
        <p:txBody>
          <a:bodyPr>
            <a:normAutofit fontScale="90000"/>
          </a:bodyPr>
          <a:lstStyle/>
          <a:p>
            <a:r>
              <a:rPr lang="en-US" dirty="0"/>
              <a:t>6. </a:t>
            </a:r>
            <a:r>
              <a:rPr lang="en-AU" dirty="0"/>
              <a:t>Users organisations should maintain their own knowledge-bases</a:t>
            </a:r>
            <a:r>
              <a:rPr lang="en-AU" dirty="0">
                <a:effectLst/>
              </a:rPr>
              <a:t> </a:t>
            </a:r>
            <a:endParaRPr lang="en-US" dirty="0"/>
          </a:p>
        </p:txBody>
      </p:sp>
      <p:sp>
        <p:nvSpPr>
          <p:cNvPr id="3" name="Content Placeholder 2"/>
          <p:cNvSpPr>
            <a:spLocks noGrp="1"/>
          </p:cNvSpPr>
          <p:nvPr>
            <p:ph idx="1"/>
          </p:nvPr>
        </p:nvSpPr>
        <p:spPr>
          <a:xfrm>
            <a:off x="393700" y="2185986"/>
            <a:ext cx="8369300" cy="4614861"/>
          </a:xfrm>
        </p:spPr>
        <p:txBody>
          <a:bodyPr numCol="2" spcCol="180000">
            <a:normAutofit/>
          </a:bodyPr>
          <a:lstStyle/>
          <a:p>
            <a:r>
              <a:rPr lang="en-US" b="1" dirty="0"/>
              <a:t>Expert systems paradigm </a:t>
            </a:r>
            <a:r>
              <a:rPr lang="en-US" dirty="0"/>
              <a:t>= domain expert(s) + knowledge engineer +  KB program (shell)</a:t>
            </a:r>
          </a:p>
          <a:p>
            <a:pPr lvl="1"/>
            <a:r>
              <a:rPr lang="en-US" dirty="0"/>
              <a:t>Lawyers assume to know nothing of KB construction, only of law</a:t>
            </a:r>
          </a:p>
          <a:p>
            <a:pPr lvl="1"/>
            <a:r>
              <a:rPr lang="en-US" dirty="0"/>
              <a:t>But Knowledge Engineers were rare &amp; expensive, + ignorant of law</a:t>
            </a:r>
          </a:p>
          <a:p>
            <a:r>
              <a:rPr lang="en-US" dirty="0"/>
              <a:t>The Knowledge Acquisition Bottleneck </a:t>
            </a:r>
          </a:p>
          <a:p>
            <a:pPr lvl="1"/>
            <a:r>
              <a:rPr lang="en-US" dirty="0"/>
              <a:t>key problem of previous AI &amp; Law</a:t>
            </a:r>
          </a:p>
          <a:p>
            <a:pPr lvl="2"/>
            <a:r>
              <a:rPr lang="en-US" dirty="0"/>
              <a:t>Time/cost to capture legal expertise in obscure formalisms (Prolog; LISP)</a:t>
            </a:r>
          </a:p>
          <a:p>
            <a:pPr lvl="2"/>
            <a:r>
              <a:rPr lang="en-US" dirty="0"/>
              <a:t>Time/cost to update expertise when law (frequently) changes</a:t>
            </a:r>
          </a:p>
          <a:p>
            <a:pPr lvl="1"/>
            <a:r>
              <a:rPr lang="en-US" dirty="0"/>
              <a:t>Endemic, except if ML/training sets (labeling is costly) apply</a:t>
            </a:r>
          </a:p>
          <a:p>
            <a:r>
              <a:rPr lang="en-US" dirty="0"/>
              <a:t>Becomes desirable/necessary for lawyers to build/maintain their own knowledge-bases</a:t>
            </a:r>
          </a:p>
          <a:p>
            <a:pPr lvl="1"/>
            <a:r>
              <a:rPr lang="en-US" dirty="0"/>
              <a:t>Particularly for those with limited financial resources</a:t>
            </a:r>
          </a:p>
          <a:p>
            <a:pPr lvl="1"/>
            <a:r>
              <a:rPr lang="en-US" i="1" dirty="0"/>
              <a:t>May</a:t>
            </a:r>
            <a:r>
              <a:rPr lang="en-US" dirty="0"/>
              <a:t> also overcome the timeliness problem</a:t>
            </a:r>
          </a:p>
          <a:p>
            <a:r>
              <a:rPr lang="en-US" dirty="0"/>
              <a:t>The question then is: </a:t>
            </a:r>
            <a:r>
              <a:rPr lang="en-US" b="1" i="1" dirty="0"/>
              <a:t>How is it possible in practice to reject the expert system paradigm? </a:t>
            </a:r>
            <a:br>
              <a:rPr lang="en-US" b="1" i="1" dirty="0"/>
            </a:br>
            <a:r>
              <a:rPr lang="en-US" dirty="0"/>
              <a:t>-&gt;  7-15 suggest how</a:t>
            </a:r>
          </a:p>
        </p:txBody>
      </p:sp>
      <p:sp>
        <p:nvSpPr>
          <p:cNvPr id="4" name="Slide Number Placeholder 3">
            <a:extLst>
              <a:ext uri="{FF2B5EF4-FFF2-40B4-BE49-F238E27FC236}">
                <a16:creationId xmlns:a16="http://schemas.microsoft.com/office/drawing/2014/main" xmlns="" id="{BDDD4DCF-0CE6-6947-A44F-5C1F9655A785}"/>
              </a:ext>
            </a:extLst>
          </p:cNvPr>
          <p:cNvSpPr>
            <a:spLocks noGrp="1"/>
          </p:cNvSpPr>
          <p:nvPr>
            <p:ph type="sldNum" sz="quarter" idx="12"/>
          </p:nvPr>
        </p:nvSpPr>
        <p:spPr/>
        <p:txBody>
          <a:bodyPr/>
          <a:lstStyle/>
          <a:p>
            <a:fld id="{A98671AC-BDD7-A749-B322-624F152115F7}" type="slidenum">
              <a:rPr lang="en-US" smtClean="0"/>
              <a:t>28</a:t>
            </a:fld>
            <a:endParaRPr lang="en-US"/>
          </a:p>
        </p:txBody>
      </p:sp>
    </p:spTree>
    <p:extLst>
      <p:ext uri="{BB962C8B-B14F-4D97-AF65-F5344CB8AC3E}">
        <p14:creationId xmlns:p14="http://schemas.microsoft.com/office/powerpoint/2010/main" val="37760911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05947" cy="709865"/>
          </a:xfrm>
        </p:spPr>
        <p:txBody>
          <a:bodyPr>
            <a:normAutofit fontScale="90000"/>
          </a:bodyPr>
          <a:lstStyle/>
          <a:p>
            <a:r>
              <a:rPr lang="en-US" dirty="0"/>
              <a:t>7. </a:t>
            </a:r>
            <a:r>
              <a:rPr lang="en-AU" dirty="0"/>
              <a:t>Use declarative knowledge representations where possible</a:t>
            </a:r>
            <a:r>
              <a:rPr lang="en-AU" dirty="0">
                <a:effectLst/>
              </a:rPr>
              <a:t> </a:t>
            </a:r>
            <a:endParaRPr lang="en-US" dirty="0"/>
          </a:p>
        </p:txBody>
      </p:sp>
      <p:sp>
        <p:nvSpPr>
          <p:cNvPr id="3" name="Content Placeholder 2"/>
          <p:cNvSpPr>
            <a:spLocks noGrp="1"/>
          </p:cNvSpPr>
          <p:nvPr>
            <p:ph idx="1"/>
          </p:nvPr>
        </p:nvSpPr>
        <p:spPr>
          <a:xfrm>
            <a:off x="355600" y="2286000"/>
            <a:ext cx="8407400" cy="4371975"/>
          </a:xfrm>
        </p:spPr>
        <p:txBody>
          <a:bodyPr numCol="2" spcCol="180000">
            <a:normAutofit/>
          </a:bodyPr>
          <a:lstStyle/>
          <a:p>
            <a:r>
              <a:rPr lang="en-US" sz="1500" dirty="0"/>
              <a:t>Declarative knowledge representations (KBs): state domain knowledge as rules, but not the order of application</a:t>
            </a:r>
          </a:p>
          <a:p>
            <a:pPr lvl="1"/>
            <a:r>
              <a:rPr lang="en-US" sz="1350" dirty="0"/>
              <a:t>The program (shell) determines the order of rule evaluation </a:t>
            </a:r>
          </a:p>
          <a:p>
            <a:pPr lvl="1"/>
            <a:r>
              <a:rPr lang="en-US" sz="1350" dirty="0"/>
              <a:t>Contrast: Procedural knowledge representations combine domain knowledge +its order of application (</a:t>
            </a:r>
            <a:r>
              <a:rPr lang="en-US" sz="1350" dirty="0" err="1"/>
              <a:t>eg</a:t>
            </a:r>
            <a:r>
              <a:rPr lang="en-US" sz="1350" dirty="0"/>
              <a:t> ‘flow charts’; decision trees) </a:t>
            </a:r>
          </a:p>
          <a:p>
            <a:r>
              <a:rPr lang="en-US" sz="1500" dirty="0"/>
              <a:t>Declarative KBs are preferable wherever possible for law</a:t>
            </a:r>
          </a:p>
          <a:p>
            <a:pPr lvl="1"/>
            <a:r>
              <a:rPr lang="en-US" sz="1350" dirty="0"/>
              <a:t>Legal procedural steps may be best as procedural code</a:t>
            </a:r>
          </a:p>
          <a:p>
            <a:pPr lvl="1"/>
            <a:r>
              <a:rPr lang="en-US" sz="1350" dirty="0"/>
              <a:t>Document generation (</a:t>
            </a:r>
            <a:r>
              <a:rPr lang="en-US" sz="1350" i="1" dirty="0"/>
              <a:t>Manua</a:t>
            </a:r>
            <a:r>
              <a:rPr lang="en-US" sz="1350" dirty="0"/>
              <a:t>l </a:t>
            </a:r>
            <a:r>
              <a:rPr lang="en-US" sz="1350" dirty="0" err="1"/>
              <a:t>Ch</a:t>
            </a:r>
            <a:r>
              <a:rPr lang="en-US" sz="1350" dirty="0"/>
              <a:t> 6) also requires them</a:t>
            </a:r>
          </a:p>
          <a:p>
            <a:pPr lvl="1"/>
            <a:r>
              <a:rPr lang="en-US" sz="1350" dirty="0"/>
              <a:t>Complex KBs: likely to be mainly declarative, partly procedural</a:t>
            </a:r>
          </a:p>
          <a:p>
            <a:r>
              <a:rPr lang="en-US" sz="1500" dirty="0"/>
              <a:t>Declarative rules in KBs are by:</a:t>
            </a:r>
          </a:p>
          <a:p>
            <a:pPr lvl="1"/>
            <a:r>
              <a:rPr lang="en-US" sz="1350" b="1" dirty="0"/>
              <a:t>Backward chaining rules</a:t>
            </a:r>
            <a:r>
              <a:rPr lang="en-US" sz="1350" dirty="0"/>
              <a:t>: a goal is specified and the program evaluates rules in the order that will most efficiently give a value for the goal</a:t>
            </a:r>
          </a:p>
          <a:p>
            <a:pPr lvl="1"/>
            <a:r>
              <a:rPr lang="en-US" sz="1350" b="1" dirty="0"/>
              <a:t>Forward chaining rules: </a:t>
            </a:r>
            <a:r>
              <a:rPr lang="en-US" sz="1350" dirty="0"/>
              <a:t>all known facts are applied to evaluate rules until a value for the goal is obtained, or the facts are exhausted (they operate ‘silently’, don’t ask questions)</a:t>
            </a:r>
          </a:p>
          <a:p>
            <a:pPr lvl="1"/>
            <a:r>
              <a:rPr lang="en-US" sz="1350" dirty="0"/>
              <a:t>Evaluation may be </a:t>
            </a:r>
            <a:r>
              <a:rPr lang="en-US" sz="1350" b="1" dirty="0"/>
              <a:t>simultaneously</a:t>
            </a:r>
            <a:r>
              <a:rPr lang="en-US" sz="1350" dirty="0"/>
              <a:t> backward and forward chaining (</a:t>
            </a:r>
            <a:r>
              <a:rPr lang="en-US" sz="1350" dirty="0" err="1"/>
              <a:t>DataLex</a:t>
            </a:r>
            <a:r>
              <a:rPr lang="en-US" sz="1350" dirty="0"/>
              <a:t>)</a:t>
            </a:r>
          </a:p>
          <a:p>
            <a:pPr lvl="2"/>
            <a:r>
              <a:rPr lang="en-US" sz="1150" dirty="0"/>
              <a:t>This is the preferable mode</a:t>
            </a:r>
          </a:p>
        </p:txBody>
      </p:sp>
      <p:sp>
        <p:nvSpPr>
          <p:cNvPr id="4" name="Slide Number Placeholder 3">
            <a:extLst>
              <a:ext uri="{FF2B5EF4-FFF2-40B4-BE49-F238E27FC236}">
                <a16:creationId xmlns:a16="http://schemas.microsoft.com/office/drawing/2014/main" xmlns="" id="{AB4EEF29-BEBA-F947-97AB-3EF5187109DF}"/>
              </a:ext>
            </a:extLst>
          </p:cNvPr>
          <p:cNvSpPr>
            <a:spLocks noGrp="1"/>
          </p:cNvSpPr>
          <p:nvPr>
            <p:ph type="sldNum" sz="quarter" idx="12"/>
          </p:nvPr>
        </p:nvSpPr>
        <p:spPr/>
        <p:txBody>
          <a:bodyPr/>
          <a:lstStyle/>
          <a:p>
            <a:fld id="{A98671AC-BDD7-A749-B322-624F152115F7}" type="slidenum">
              <a:rPr lang="en-US" smtClean="0"/>
              <a:t>29</a:t>
            </a:fld>
            <a:endParaRPr lang="en-US"/>
          </a:p>
        </p:txBody>
      </p:sp>
    </p:spTree>
    <p:extLst>
      <p:ext uri="{BB962C8B-B14F-4D97-AF65-F5344CB8AC3E}">
        <p14:creationId xmlns:p14="http://schemas.microsoft.com/office/powerpoint/2010/main" val="13323296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0C8B8-9C45-3247-8840-E5BF60A1A5C7}"/>
              </a:ext>
            </a:extLst>
          </p:cNvPr>
          <p:cNvSpPr>
            <a:spLocks noGrp="1"/>
          </p:cNvSpPr>
          <p:nvPr>
            <p:ph type="title"/>
          </p:nvPr>
        </p:nvSpPr>
        <p:spPr/>
        <p:txBody>
          <a:bodyPr/>
          <a:lstStyle/>
          <a:p>
            <a:r>
              <a:rPr lang="en-US" dirty="0"/>
              <a:t>Aims</a:t>
            </a:r>
          </a:p>
        </p:txBody>
      </p:sp>
      <p:sp>
        <p:nvSpPr>
          <p:cNvPr id="3" name="Content Placeholder 2">
            <a:extLst>
              <a:ext uri="{FF2B5EF4-FFF2-40B4-BE49-F238E27FC236}">
                <a16:creationId xmlns:a16="http://schemas.microsoft.com/office/drawing/2014/main" xmlns="" id="{6BEE332D-EFC7-4F4D-84B3-7E7623BA54AF}"/>
              </a:ext>
            </a:extLst>
          </p:cNvPr>
          <p:cNvSpPr>
            <a:spLocks noGrp="1"/>
          </p:cNvSpPr>
          <p:nvPr>
            <p:ph idx="1"/>
          </p:nvPr>
        </p:nvSpPr>
        <p:spPr/>
        <p:txBody>
          <a:bodyPr/>
          <a:lstStyle/>
          <a:p>
            <a:r>
              <a:rPr lang="en-US" dirty="0" smtClean="0"/>
              <a:t>1</a:t>
            </a:r>
            <a:r>
              <a:rPr lang="en-US" baseline="30000" dirty="0" smtClean="0"/>
              <a:t>st</a:t>
            </a:r>
            <a:r>
              <a:rPr lang="en-US" dirty="0" smtClean="0"/>
              <a:t> Seminar</a:t>
            </a:r>
          </a:p>
          <a:p>
            <a:pPr lvl="1"/>
            <a:r>
              <a:rPr lang="en-US" dirty="0" smtClean="0"/>
              <a:t>What </a:t>
            </a:r>
            <a:r>
              <a:rPr lang="en-US" dirty="0"/>
              <a:t>are the landmarks in the </a:t>
            </a:r>
            <a:r>
              <a:rPr lang="en-US" b="1" dirty="0"/>
              <a:t>history of AI</a:t>
            </a:r>
            <a:r>
              <a:rPr lang="en-US" dirty="0"/>
              <a:t>?</a:t>
            </a:r>
          </a:p>
          <a:p>
            <a:pPr lvl="1"/>
            <a:r>
              <a:rPr lang="en-US" dirty="0"/>
              <a:t>Which </a:t>
            </a:r>
            <a:r>
              <a:rPr lang="en-US" b="1" dirty="0"/>
              <a:t>types of AI</a:t>
            </a:r>
            <a:r>
              <a:rPr lang="en-US" dirty="0"/>
              <a:t> suit most applications to law? What </a:t>
            </a:r>
            <a:r>
              <a:rPr lang="en-US" b="1" dirty="0"/>
              <a:t>implications</a:t>
            </a:r>
            <a:r>
              <a:rPr lang="en-US" dirty="0"/>
              <a:t> does this have?</a:t>
            </a:r>
          </a:p>
          <a:p>
            <a:pPr lvl="1"/>
            <a:r>
              <a:rPr lang="en-US" dirty="0"/>
              <a:t>Introduce </a:t>
            </a:r>
            <a:r>
              <a:rPr lang="en-US" b="1" dirty="0"/>
              <a:t>rule-based reasoning </a:t>
            </a:r>
            <a:r>
              <a:rPr lang="en-US" dirty="0"/>
              <a:t>(backward and forward chaining) </a:t>
            </a:r>
            <a:endParaRPr lang="en-US" dirty="0" smtClean="0"/>
          </a:p>
          <a:p>
            <a:r>
              <a:rPr lang="en-US" dirty="0" smtClean="0"/>
              <a:t>2</a:t>
            </a:r>
            <a:r>
              <a:rPr lang="en-US" baseline="30000" dirty="0" smtClean="0"/>
              <a:t>nd</a:t>
            </a:r>
            <a:r>
              <a:rPr lang="en-US" dirty="0" smtClean="0"/>
              <a:t> Seminar</a:t>
            </a:r>
            <a:endParaRPr lang="en-US" dirty="0"/>
          </a:p>
          <a:p>
            <a:pPr lvl="1"/>
            <a:r>
              <a:rPr lang="en-US" dirty="0"/>
              <a:t>Key elements in </a:t>
            </a:r>
            <a:r>
              <a:rPr lang="en-US" b="1" dirty="0"/>
              <a:t>building </a:t>
            </a:r>
            <a:r>
              <a:rPr lang="en-US" b="1" dirty="0" err="1"/>
              <a:t>DataLex</a:t>
            </a:r>
            <a:r>
              <a:rPr lang="en-US" b="1" dirty="0"/>
              <a:t> apps:  writing KBs</a:t>
            </a:r>
            <a:r>
              <a:rPr lang="en-US" dirty="0"/>
              <a:t> (knowledge-bases) + </a:t>
            </a:r>
            <a:r>
              <a:rPr lang="en-US" b="1" dirty="0"/>
              <a:t>integrating</a:t>
            </a:r>
            <a:r>
              <a:rPr lang="en-US" dirty="0"/>
              <a:t> them with </a:t>
            </a:r>
            <a:r>
              <a:rPr lang="en-US" dirty="0" err="1"/>
              <a:t>AustLII</a:t>
            </a:r>
            <a:r>
              <a:rPr lang="en-US" dirty="0"/>
              <a:t> resources</a:t>
            </a:r>
          </a:p>
          <a:p>
            <a:pPr lvl="1"/>
            <a:r>
              <a:rPr lang="en-US" b="1" dirty="0"/>
              <a:t>Demonstration</a:t>
            </a:r>
            <a:r>
              <a:rPr lang="en-US" dirty="0"/>
              <a:t>: </a:t>
            </a:r>
            <a:r>
              <a:rPr lang="en-US" dirty="0" smtClean="0"/>
              <a:t>How to </a:t>
            </a:r>
            <a:r>
              <a:rPr lang="en-US" dirty="0" smtClean="0"/>
              <a:t>build </a:t>
            </a:r>
            <a:r>
              <a:rPr lang="en-US" dirty="0"/>
              <a:t>your own small KB / app</a:t>
            </a:r>
          </a:p>
          <a:p>
            <a:pPr lvl="1"/>
            <a:r>
              <a:rPr lang="en-US" b="1" dirty="0" smtClean="0"/>
              <a:t>Practice: </a:t>
            </a:r>
            <a:r>
              <a:rPr lang="en-US" dirty="0" smtClean="0"/>
              <a:t>Hands-on to b</a:t>
            </a:r>
            <a:r>
              <a:rPr lang="en-US" dirty="0" smtClean="0"/>
              <a:t>uild </a:t>
            </a:r>
            <a:r>
              <a:rPr lang="en-US" dirty="0"/>
              <a:t>&amp; test your own apps using the </a:t>
            </a:r>
            <a:r>
              <a:rPr lang="en-US" dirty="0" err="1"/>
              <a:t>DataLex</a:t>
            </a:r>
            <a:r>
              <a:rPr lang="en-US" dirty="0"/>
              <a:t> KB tools, software and </a:t>
            </a:r>
            <a:r>
              <a:rPr lang="en-US" dirty="0" err="1"/>
              <a:t>AustLII</a:t>
            </a:r>
            <a:r>
              <a:rPr lang="en-US" dirty="0"/>
              <a:t> resources </a:t>
            </a:r>
          </a:p>
          <a:p>
            <a:endParaRPr lang="en-US" dirty="0"/>
          </a:p>
        </p:txBody>
      </p:sp>
      <p:sp>
        <p:nvSpPr>
          <p:cNvPr id="4" name="Slide Number Placeholder 3">
            <a:extLst>
              <a:ext uri="{FF2B5EF4-FFF2-40B4-BE49-F238E27FC236}">
                <a16:creationId xmlns:a16="http://schemas.microsoft.com/office/drawing/2014/main" xmlns="" id="{2E739CB5-1321-6C45-9EB4-DB6A076B1AF1}"/>
              </a:ext>
            </a:extLst>
          </p:cNvPr>
          <p:cNvSpPr>
            <a:spLocks noGrp="1"/>
          </p:cNvSpPr>
          <p:nvPr>
            <p:ph type="sldNum" sz="quarter" idx="12"/>
          </p:nvPr>
        </p:nvSpPr>
        <p:spPr/>
        <p:txBody>
          <a:bodyPr/>
          <a:lstStyle/>
          <a:p>
            <a:fld id="{A98671AC-BDD7-A749-B322-624F152115F7}" type="slidenum">
              <a:rPr lang="en-US" smtClean="0"/>
              <a:t>3</a:t>
            </a:fld>
            <a:endParaRPr lang="en-US"/>
          </a:p>
        </p:txBody>
      </p:sp>
    </p:spTree>
    <p:extLst>
      <p:ext uri="{BB962C8B-B14F-4D97-AF65-F5344CB8AC3E}">
        <p14:creationId xmlns:p14="http://schemas.microsoft.com/office/powerpoint/2010/main" val="14032877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99EE276-773D-374D-9DC2-87832A9E5C9A}"/>
              </a:ext>
            </a:extLst>
          </p:cNvPr>
          <p:cNvSpPr>
            <a:spLocks noGrp="1"/>
          </p:cNvSpPr>
          <p:nvPr>
            <p:ph type="sldNum" sz="quarter" idx="12"/>
          </p:nvPr>
        </p:nvSpPr>
        <p:spPr/>
        <p:txBody>
          <a:bodyPr/>
          <a:lstStyle/>
          <a:p>
            <a:fld id="{A98671AC-BDD7-A749-B322-624F152115F7}" type="slidenum">
              <a:rPr lang="en-US" smtClean="0"/>
              <a:t>30</a:t>
            </a:fld>
            <a:endParaRPr lang="en-US"/>
          </a:p>
        </p:txBody>
      </p:sp>
      <p:pic>
        <p:nvPicPr>
          <p:cNvPr id="4" name="Picture 3">
            <a:extLst>
              <a:ext uri="{FF2B5EF4-FFF2-40B4-BE49-F238E27FC236}">
                <a16:creationId xmlns:a16="http://schemas.microsoft.com/office/drawing/2014/main" xmlns="" id="{3F8BCB58-C262-E347-BF78-7450AD117E4F}"/>
              </a:ext>
            </a:extLst>
          </p:cNvPr>
          <p:cNvPicPr>
            <a:picLocks noChangeAspect="1"/>
          </p:cNvPicPr>
          <p:nvPr/>
        </p:nvPicPr>
        <p:blipFill>
          <a:blip r:embed="rId2"/>
          <a:stretch>
            <a:fillRect/>
          </a:stretch>
        </p:blipFill>
        <p:spPr>
          <a:xfrm>
            <a:off x="2536828" y="3970736"/>
            <a:ext cx="6149975" cy="2476782"/>
          </a:xfrm>
          <a:prstGeom prst="rect">
            <a:avLst/>
          </a:prstGeom>
        </p:spPr>
      </p:pic>
      <p:pic>
        <p:nvPicPr>
          <p:cNvPr id="6" name="Picture 5">
            <a:extLst>
              <a:ext uri="{FF2B5EF4-FFF2-40B4-BE49-F238E27FC236}">
                <a16:creationId xmlns:a16="http://schemas.microsoft.com/office/drawing/2014/main" xmlns="" id="{13F2703D-956D-5145-8A7D-7F5CE0EE0F1D}"/>
              </a:ext>
            </a:extLst>
          </p:cNvPr>
          <p:cNvPicPr>
            <a:picLocks noChangeAspect="1"/>
          </p:cNvPicPr>
          <p:nvPr/>
        </p:nvPicPr>
        <p:blipFill>
          <a:blip r:embed="rId3"/>
          <a:stretch>
            <a:fillRect/>
          </a:stretch>
        </p:blipFill>
        <p:spPr>
          <a:xfrm>
            <a:off x="379413" y="450972"/>
            <a:ext cx="5891334" cy="2358541"/>
          </a:xfrm>
          <a:prstGeom prst="rect">
            <a:avLst/>
          </a:prstGeom>
        </p:spPr>
      </p:pic>
      <p:sp>
        <p:nvSpPr>
          <p:cNvPr id="7" name="TextBox 6">
            <a:extLst>
              <a:ext uri="{FF2B5EF4-FFF2-40B4-BE49-F238E27FC236}">
                <a16:creationId xmlns:a16="http://schemas.microsoft.com/office/drawing/2014/main" xmlns="" id="{B8747A28-58B0-5E43-9406-54577067F229}"/>
              </a:ext>
            </a:extLst>
          </p:cNvPr>
          <p:cNvSpPr txBox="1"/>
          <p:nvPr/>
        </p:nvSpPr>
        <p:spPr>
          <a:xfrm>
            <a:off x="1365246" y="3159292"/>
            <a:ext cx="6569427" cy="461665"/>
          </a:xfrm>
          <a:prstGeom prst="rect">
            <a:avLst/>
          </a:prstGeom>
          <a:noFill/>
        </p:spPr>
        <p:txBody>
          <a:bodyPr wrap="none" rtlCol="0">
            <a:spAutoFit/>
          </a:bodyPr>
          <a:lstStyle/>
          <a:p>
            <a:r>
              <a:rPr lang="en-US" sz="2400" dirty="0"/>
              <a:t>Forward chaining and backward chaining rules</a:t>
            </a:r>
          </a:p>
        </p:txBody>
      </p:sp>
    </p:spTree>
    <p:extLst>
      <p:ext uri="{BB962C8B-B14F-4D97-AF65-F5344CB8AC3E}">
        <p14:creationId xmlns:p14="http://schemas.microsoft.com/office/powerpoint/2010/main" val="2606448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34509" cy="709865"/>
          </a:xfrm>
        </p:spPr>
        <p:txBody>
          <a:bodyPr wrap="none">
            <a:normAutofit/>
          </a:bodyPr>
          <a:lstStyle/>
          <a:p>
            <a:r>
              <a:rPr lang="en-US" sz="2200" dirty="0"/>
              <a:t>Exercise 2: Backward and forward chaining rules</a:t>
            </a:r>
            <a:r>
              <a:rPr lang="en-US" dirty="0"/>
              <a:t> </a:t>
            </a:r>
          </a:p>
        </p:txBody>
      </p:sp>
      <p:sp>
        <p:nvSpPr>
          <p:cNvPr id="3" name="Content Placeholder 2"/>
          <p:cNvSpPr>
            <a:spLocks noGrp="1"/>
          </p:cNvSpPr>
          <p:nvPr>
            <p:ph idx="1"/>
          </p:nvPr>
        </p:nvSpPr>
        <p:spPr>
          <a:xfrm>
            <a:off x="600075" y="2343151"/>
            <a:ext cx="8001000" cy="4129088"/>
          </a:xfrm>
        </p:spPr>
        <p:txBody>
          <a:bodyPr numCol="1" spcCol="0">
            <a:normAutofit/>
          </a:bodyPr>
          <a:lstStyle/>
          <a:p>
            <a:pPr marL="342900" lvl="2" indent="-342900">
              <a:lnSpc>
                <a:spcPct val="110000"/>
              </a:lnSpc>
            </a:pPr>
            <a:r>
              <a:rPr lang="en-US" sz="1700" dirty="0"/>
              <a:t>Aim: To </a:t>
            </a:r>
            <a:r>
              <a:rPr lang="en-US" sz="1700" b="1" dirty="0"/>
              <a:t>work out if D is true</a:t>
            </a:r>
            <a:r>
              <a:rPr lang="en-US" sz="1700" dirty="0"/>
              <a:t>/correct, on the facts given on the next slide; </a:t>
            </a:r>
          </a:p>
          <a:p>
            <a:pPr marL="617220" lvl="3" indent="-342900">
              <a:lnSpc>
                <a:spcPct val="110000"/>
              </a:lnSpc>
            </a:pPr>
            <a:r>
              <a:rPr lang="en-US" sz="1600" dirty="0"/>
              <a:t>First, do so on paper, noting which rules you evaluate, in which order</a:t>
            </a:r>
          </a:p>
          <a:p>
            <a:pPr marL="617220" lvl="3" indent="-342900">
              <a:lnSpc>
                <a:spcPct val="110000"/>
              </a:lnSpc>
            </a:pPr>
            <a:r>
              <a:rPr lang="en-US" sz="1600" dirty="0"/>
              <a:t>Second, run the </a:t>
            </a:r>
            <a:r>
              <a:rPr lang="en-US" sz="1600" dirty="0" err="1"/>
              <a:t>Goaltest</a:t>
            </a:r>
            <a:r>
              <a:rPr lang="en-US" sz="1600" dirty="0"/>
              <a:t> program below, and note its order of evaluation (use the ‘Why’ and ‘How’ features to see what it is doing.</a:t>
            </a:r>
            <a:endParaRPr lang="en-US" sz="1400" dirty="0">
              <a:hlinkClick r:id="rId2"/>
            </a:endParaRPr>
          </a:p>
          <a:p>
            <a:pPr>
              <a:lnSpc>
                <a:spcPct val="110000"/>
              </a:lnSpc>
            </a:pPr>
            <a:r>
              <a:rPr lang="en-US" dirty="0">
                <a:hlinkClick r:id="rId2"/>
              </a:rPr>
              <a:t>Goaltest</a:t>
            </a:r>
            <a:r>
              <a:rPr lang="en-US" dirty="0"/>
              <a:t> (forward and backward chaining)</a:t>
            </a:r>
          </a:p>
          <a:p>
            <a:pPr lvl="1" indent="-385763">
              <a:lnSpc>
                <a:spcPct val="110000"/>
              </a:lnSpc>
            </a:pPr>
            <a:r>
              <a:rPr lang="en-US" sz="1800" dirty="0"/>
              <a:t>Why does </a:t>
            </a:r>
            <a:r>
              <a:rPr lang="en-US" sz="1800" dirty="0" err="1"/>
              <a:t>DataLex</a:t>
            </a:r>
            <a:r>
              <a:rPr lang="en-US" sz="1800" dirty="0"/>
              <a:t> say C true when E is true?</a:t>
            </a:r>
          </a:p>
          <a:p>
            <a:pPr marL="0" indent="0">
              <a:lnSpc>
                <a:spcPct val="110000"/>
              </a:lnSpc>
              <a:buNone/>
            </a:pPr>
            <a:r>
              <a:rPr lang="en-US" i="1" dirty="0"/>
              <a:t>Note: </a:t>
            </a:r>
            <a:r>
              <a:rPr lang="en-US" dirty="0" err="1"/>
              <a:t>DataLex’s</a:t>
            </a:r>
            <a:r>
              <a:rPr lang="en-US" dirty="0"/>
              <a:t> order of evaluation is </a:t>
            </a:r>
          </a:p>
          <a:p>
            <a:pPr marL="728663" lvl="1" indent="-428625">
              <a:lnSpc>
                <a:spcPct val="110000"/>
              </a:lnSpc>
              <a:buFont typeface="+mj-lt"/>
              <a:buAutoNum type="romanLcPeriod"/>
            </a:pPr>
            <a:r>
              <a:rPr lang="en-US" sz="1800" dirty="0"/>
              <a:t> top-down, including when two rules have the same goal</a:t>
            </a:r>
          </a:p>
          <a:p>
            <a:pPr marL="728663" lvl="1" indent="-428625">
              <a:lnSpc>
                <a:spcPct val="110000"/>
              </a:lnSpc>
              <a:buFont typeface="+mj-lt"/>
              <a:buAutoNum type="romanLcPeriod"/>
            </a:pPr>
            <a:r>
              <a:rPr lang="en-US" sz="1800" dirty="0"/>
              <a:t>L -&gt; R within a rule, even if unnecessary (no ‘look ahead’)</a:t>
            </a:r>
          </a:p>
          <a:p>
            <a:endParaRPr lang="en-US" dirty="0"/>
          </a:p>
        </p:txBody>
      </p:sp>
      <p:sp>
        <p:nvSpPr>
          <p:cNvPr id="4" name="Slide Number Placeholder 3">
            <a:extLst>
              <a:ext uri="{FF2B5EF4-FFF2-40B4-BE49-F238E27FC236}">
                <a16:creationId xmlns:a16="http://schemas.microsoft.com/office/drawing/2014/main" xmlns="" id="{36790342-788C-664C-86AF-A6E04EDE06AB}"/>
              </a:ext>
            </a:extLst>
          </p:cNvPr>
          <p:cNvSpPr>
            <a:spLocks noGrp="1"/>
          </p:cNvSpPr>
          <p:nvPr>
            <p:ph type="sldNum" sz="quarter" idx="12"/>
          </p:nvPr>
        </p:nvSpPr>
        <p:spPr/>
        <p:txBody>
          <a:bodyPr/>
          <a:lstStyle/>
          <a:p>
            <a:fld id="{A98671AC-BDD7-A749-B322-624F152115F7}" type="slidenum">
              <a:rPr lang="en-US" smtClean="0"/>
              <a:t>31</a:t>
            </a:fld>
            <a:endParaRPr lang="en-US"/>
          </a:p>
        </p:txBody>
      </p:sp>
    </p:spTree>
    <p:extLst>
      <p:ext uri="{BB962C8B-B14F-4D97-AF65-F5344CB8AC3E}">
        <p14:creationId xmlns:p14="http://schemas.microsoft.com/office/powerpoint/2010/main" val="34579678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Goaltest</a:t>
            </a:r>
            <a:r>
              <a:rPr lang="en-US" dirty="0"/>
              <a:t>’</a:t>
            </a:r>
          </a:p>
        </p:txBody>
      </p:sp>
      <p:sp>
        <p:nvSpPr>
          <p:cNvPr id="3" name="Content Placeholder 2"/>
          <p:cNvSpPr>
            <a:spLocks noGrp="1"/>
          </p:cNvSpPr>
          <p:nvPr>
            <p:ph idx="1"/>
          </p:nvPr>
        </p:nvSpPr>
        <p:spPr>
          <a:xfrm>
            <a:off x="866440" y="2489201"/>
            <a:ext cx="7663197" cy="4211637"/>
          </a:xfrm>
        </p:spPr>
        <p:txBody>
          <a:bodyPr>
            <a:normAutofit/>
          </a:bodyPr>
          <a:lstStyle/>
          <a:p>
            <a:pPr marL="0" indent="0">
              <a:buNone/>
            </a:pPr>
            <a:r>
              <a:rPr lang="en-AU" b="1" dirty="0"/>
              <a:t>Goal: </a:t>
            </a:r>
            <a:r>
              <a:rPr lang="en-AU" dirty="0"/>
              <a:t>To work out if </a:t>
            </a:r>
            <a:r>
              <a:rPr lang="en-AU" dirty="0">
                <a:solidFill>
                  <a:srgbClr val="FF0000"/>
                </a:solidFill>
              </a:rPr>
              <a:t>D</a:t>
            </a:r>
            <a:r>
              <a:rPr lang="en-AU" dirty="0"/>
              <a:t> is true/correct or not</a:t>
            </a:r>
          </a:p>
          <a:p>
            <a:pPr marL="0" indent="0">
              <a:buNone/>
            </a:pPr>
            <a:r>
              <a:rPr lang="en-AU" b="1" i="1" dirty="0"/>
              <a:t>Rule 			Conditions					Conclusion</a:t>
            </a:r>
            <a:endParaRPr lang="en-AU" dirty="0"/>
          </a:p>
          <a:p>
            <a:r>
              <a:rPr lang="en-AU" dirty="0"/>
              <a:t>Rule 1		E and F								A</a:t>
            </a:r>
          </a:p>
          <a:p>
            <a:r>
              <a:rPr lang="en-AU" dirty="0"/>
              <a:t>Rule 2		A and (B or C)						</a:t>
            </a:r>
            <a:r>
              <a:rPr lang="en-AU" b="1" dirty="0">
                <a:solidFill>
                  <a:srgbClr val="FF0000"/>
                </a:solidFill>
              </a:rPr>
              <a:t>D</a:t>
            </a:r>
          </a:p>
          <a:p>
            <a:r>
              <a:rPr lang="en-AU" dirty="0"/>
              <a:t>Rule 3		E or G								C</a:t>
            </a:r>
          </a:p>
          <a:p>
            <a:r>
              <a:rPr lang="en-AU" dirty="0"/>
              <a:t>Rule 4		H and G and C and not F				A</a:t>
            </a:r>
          </a:p>
          <a:p>
            <a:r>
              <a:rPr lang="en-AU" dirty="0"/>
              <a:t>Rule 5		F and not E							not D</a:t>
            </a:r>
          </a:p>
          <a:p>
            <a:pPr marL="0" lvl="0" indent="0">
              <a:buNone/>
            </a:pPr>
            <a:r>
              <a:rPr lang="en-AU" b="1" i="1" dirty="0"/>
              <a:t>Facts</a:t>
            </a:r>
          </a:p>
          <a:p>
            <a:pPr lvl="0"/>
            <a:r>
              <a:rPr lang="en-AU" dirty="0"/>
              <a:t>E, H and G 	are each correct (true)</a:t>
            </a:r>
          </a:p>
          <a:p>
            <a:pPr lvl="0"/>
            <a:r>
              <a:rPr lang="en-AU" dirty="0"/>
              <a:t>F and B 		are each not correct (false)</a:t>
            </a:r>
          </a:p>
        </p:txBody>
      </p:sp>
      <p:sp>
        <p:nvSpPr>
          <p:cNvPr id="4" name="Slide Number Placeholder 3">
            <a:extLst>
              <a:ext uri="{FF2B5EF4-FFF2-40B4-BE49-F238E27FC236}">
                <a16:creationId xmlns:a16="http://schemas.microsoft.com/office/drawing/2014/main" xmlns="" id="{3CD4C31D-87A6-344A-9055-9E77A22AFF80}"/>
              </a:ext>
            </a:extLst>
          </p:cNvPr>
          <p:cNvSpPr>
            <a:spLocks noGrp="1"/>
          </p:cNvSpPr>
          <p:nvPr>
            <p:ph type="sldNum" sz="quarter" idx="12"/>
          </p:nvPr>
        </p:nvSpPr>
        <p:spPr/>
        <p:txBody>
          <a:bodyPr/>
          <a:lstStyle/>
          <a:p>
            <a:fld id="{A98671AC-BDD7-A749-B322-624F152115F7}" type="slidenum">
              <a:rPr lang="en-US" smtClean="0"/>
              <a:t>32</a:t>
            </a:fld>
            <a:endParaRPr lang="en-US"/>
          </a:p>
        </p:txBody>
      </p:sp>
    </p:spTree>
    <p:extLst>
      <p:ext uri="{BB962C8B-B14F-4D97-AF65-F5344CB8AC3E}">
        <p14:creationId xmlns:p14="http://schemas.microsoft.com/office/powerpoint/2010/main" val="38245009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Two other methods of rule evaluation</a:t>
            </a:r>
            <a:br>
              <a:rPr lang="en-US" sz="2800" dirty="0"/>
            </a:br>
            <a:r>
              <a:rPr lang="en-US" sz="2800" dirty="0"/>
              <a:t>(Optional </a:t>
            </a:r>
            <a:r>
              <a:rPr lang="mr-IN" sz="2800" dirty="0"/>
              <a:t>–</a:t>
            </a:r>
            <a:r>
              <a:rPr lang="en-US" sz="2800" dirty="0"/>
              <a:t> advanced)</a:t>
            </a:r>
          </a:p>
        </p:txBody>
      </p:sp>
      <p:sp>
        <p:nvSpPr>
          <p:cNvPr id="3" name="Content Placeholder 2"/>
          <p:cNvSpPr>
            <a:spLocks noGrp="1"/>
          </p:cNvSpPr>
          <p:nvPr>
            <p:ph idx="1"/>
          </p:nvPr>
        </p:nvSpPr>
        <p:spPr/>
        <p:txBody>
          <a:bodyPr/>
          <a:lstStyle/>
          <a:p>
            <a:pPr>
              <a:lnSpc>
                <a:spcPct val="110000"/>
              </a:lnSpc>
            </a:pPr>
            <a:r>
              <a:rPr lang="en-US" dirty="0"/>
              <a:t> </a:t>
            </a:r>
            <a:r>
              <a:rPr lang="en-US" dirty="0">
                <a:hlinkClick r:id="rId2"/>
              </a:rPr>
              <a:t>‘Goal Tests’ </a:t>
            </a:r>
            <a:r>
              <a:rPr lang="en-US" dirty="0"/>
              <a:t>provides three methods of  rule evaluation</a:t>
            </a:r>
          </a:p>
          <a:p>
            <a:pPr lvl="1">
              <a:lnSpc>
                <a:spcPct val="110000"/>
              </a:lnSpc>
            </a:pPr>
            <a:r>
              <a:rPr lang="en-US" dirty="0"/>
              <a:t>Here are two other versions you can test if you wish, to see how they differ from the default of combined backward &amp; forward chaining in </a:t>
            </a:r>
            <a:r>
              <a:rPr lang="en-US" dirty="0" err="1"/>
              <a:t>GoalTest</a:t>
            </a:r>
            <a:endParaRPr lang="en-US" dirty="0">
              <a:hlinkClick r:id="rId3"/>
            </a:endParaRPr>
          </a:p>
          <a:p>
            <a:pPr>
              <a:lnSpc>
                <a:spcPct val="110000"/>
              </a:lnSpc>
              <a:buFont typeface="+mj-lt"/>
              <a:buAutoNum type="arabicPeriod"/>
            </a:pPr>
            <a:r>
              <a:rPr lang="en-US" dirty="0">
                <a:hlinkClick r:id="rId3"/>
              </a:rPr>
              <a:t>GoalBackward</a:t>
            </a:r>
            <a:r>
              <a:rPr lang="en-US" dirty="0"/>
              <a:t> (uses back chaining only)</a:t>
            </a:r>
          </a:p>
          <a:p>
            <a:pPr lvl="1">
              <a:lnSpc>
                <a:spcPct val="110000"/>
              </a:lnSpc>
            </a:pPr>
            <a:r>
              <a:rPr lang="en-US" dirty="0"/>
              <a:t>Work out why the evaluation is different from the </a:t>
            </a:r>
            <a:r>
              <a:rPr lang="en-US" dirty="0" err="1"/>
              <a:t>GoalTest</a:t>
            </a:r>
            <a:r>
              <a:rPr lang="en-US" dirty="0"/>
              <a:t> version</a:t>
            </a:r>
          </a:p>
          <a:p>
            <a:pPr marL="385763" indent="-385763">
              <a:lnSpc>
                <a:spcPct val="110000"/>
              </a:lnSpc>
              <a:buFont typeface="+mj-lt"/>
              <a:buAutoNum type="arabicPeriod"/>
            </a:pPr>
            <a:r>
              <a:rPr lang="en-US" dirty="0">
                <a:hlinkClick r:id="rId4"/>
              </a:rPr>
              <a:t>GoalForward</a:t>
            </a:r>
            <a:r>
              <a:rPr lang="en-US" dirty="0"/>
              <a:t> (uses forward chaining only)</a:t>
            </a:r>
          </a:p>
          <a:p>
            <a:pPr lvl="1" indent="-385763">
              <a:lnSpc>
                <a:spcPct val="110000"/>
              </a:lnSpc>
            </a:pPr>
            <a:r>
              <a:rPr lang="en-US" dirty="0"/>
              <a:t>Answer questions in UPPER CASE (case sensitive)</a:t>
            </a:r>
          </a:p>
          <a:p>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33</a:t>
            </a:fld>
            <a:endParaRPr lang="en-US"/>
          </a:p>
        </p:txBody>
      </p:sp>
    </p:spTree>
    <p:extLst>
      <p:ext uri="{BB962C8B-B14F-4D97-AF65-F5344CB8AC3E}">
        <p14:creationId xmlns:p14="http://schemas.microsoft.com/office/powerpoint/2010/main" val="20352855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372E8-B4AD-CB44-BD3B-4B4ADE85A3CA}"/>
              </a:ext>
            </a:extLst>
          </p:cNvPr>
          <p:cNvSpPr>
            <a:spLocks noGrp="1"/>
          </p:cNvSpPr>
          <p:nvPr>
            <p:ph type="title"/>
          </p:nvPr>
        </p:nvSpPr>
        <p:spPr/>
        <p:txBody>
          <a:bodyPr/>
          <a:lstStyle/>
          <a:p>
            <a:r>
              <a:rPr lang="en-US" dirty="0"/>
              <a:t>Examples of a declarative &amp; a procedural rule</a:t>
            </a:r>
          </a:p>
        </p:txBody>
      </p:sp>
      <p:sp>
        <p:nvSpPr>
          <p:cNvPr id="3" name="Content Placeholder 2">
            <a:extLst>
              <a:ext uri="{FF2B5EF4-FFF2-40B4-BE49-F238E27FC236}">
                <a16:creationId xmlns:a16="http://schemas.microsoft.com/office/drawing/2014/main" xmlns="" id="{F4AA45A6-C9E6-DA44-ADB0-12D24951AB21}"/>
              </a:ext>
            </a:extLst>
          </p:cNvPr>
          <p:cNvSpPr>
            <a:spLocks noGrp="1"/>
          </p:cNvSpPr>
          <p:nvPr>
            <p:ph idx="1"/>
          </p:nvPr>
        </p:nvSpPr>
        <p:spPr>
          <a:xfrm>
            <a:off x="4243388" y="1200152"/>
            <a:ext cx="4672012" cy="5186362"/>
          </a:xfrm>
        </p:spPr>
        <p:txBody>
          <a:bodyPr>
            <a:normAutofit fontScale="62500" lnSpcReduction="20000"/>
          </a:bodyPr>
          <a:lstStyle/>
          <a:p>
            <a:pPr marL="0" indent="0">
              <a:buNone/>
            </a:pPr>
            <a:r>
              <a:rPr lang="en-US" b="1" dirty="0">
                <a:latin typeface="Courier"/>
                <a:cs typeface="Courier"/>
              </a:rPr>
              <a:t>DECLARATIVE RULE</a:t>
            </a:r>
          </a:p>
          <a:p>
            <a:pPr marL="0" indent="0">
              <a:buNone/>
            </a:pPr>
            <a:r>
              <a:rPr lang="en-US" dirty="0">
                <a:latin typeface="Courier"/>
                <a:cs typeface="Courier"/>
              </a:rPr>
              <a:t>GOAL RULE Eligibility for Nomination to Federal</a:t>
            </a:r>
            <a:br>
              <a:rPr lang="en-US" dirty="0">
                <a:latin typeface="Courier"/>
                <a:cs typeface="Courier"/>
              </a:rPr>
            </a:br>
            <a:r>
              <a:rPr lang="en-US" dirty="0">
                <a:latin typeface="Courier"/>
                <a:cs typeface="Courier"/>
              </a:rPr>
              <a:t>    Parliament PROVIDES</a:t>
            </a:r>
          </a:p>
          <a:p>
            <a:pPr marL="0" indent="0">
              <a:buNone/>
            </a:pPr>
            <a:r>
              <a:rPr lang="en-US" dirty="0">
                <a:latin typeface="Courier"/>
                <a:cs typeface="Courier"/>
              </a:rPr>
              <a:t>the nominee is entitled to be nominated for election</a:t>
            </a:r>
            <a:br>
              <a:rPr lang="en-US" dirty="0">
                <a:latin typeface="Courier"/>
                <a:cs typeface="Courier"/>
              </a:rPr>
            </a:br>
            <a:r>
              <a:rPr lang="en-US" dirty="0">
                <a:latin typeface="Courier"/>
                <a:cs typeface="Courier"/>
              </a:rPr>
              <a:t>    to federal parliament ONLY IF</a:t>
            </a:r>
          </a:p>
          <a:p>
            <a:pPr marL="0" indent="0">
              <a:buNone/>
            </a:pPr>
            <a:r>
              <a:rPr lang="en-US" dirty="0">
                <a:latin typeface="Courier"/>
                <a:cs typeface="Courier"/>
              </a:rPr>
              <a:t>the nominee is entitled to be nominated under</a:t>
            </a:r>
            <a:br>
              <a:rPr lang="en-US" dirty="0">
                <a:latin typeface="Courier"/>
                <a:cs typeface="Courier"/>
              </a:rPr>
            </a:br>
            <a:r>
              <a:rPr lang="en-US" dirty="0">
                <a:latin typeface="Courier"/>
                <a:cs typeface="Courier"/>
              </a:rPr>
              <a:t>    section 163 of the Commonwealth Electoral Act</a:t>
            </a:r>
            <a:br>
              <a:rPr lang="en-US" dirty="0">
                <a:latin typeface="Courier"/>
                <a:cs typeface="Courier"/>
              </a:rPr>
            </a:br>
            <a:r>
              <a:rPr lang="en-US" dirty="0">
                <a:latin typeface="Courier"/>
                <a:cs typeface="Courier"/>
              </a:rPr>
              <a:t>    1918 AND</a:t>
            </a:r>
          </a:p>
          <a:p>
            <a:pPr marL="0" indent="0">
              <a:buNone/>
            </a:pPr>
            <a:r>
              <a:rPr lang="en-US" dirty="0">
                <a:latin typeface="Courier"/>
                <a:cs typeface="Courier"/>
              </a:rPr>
              <a:t>section 164 of the Commonwealth Electoral Act 1918</a:t>
            </a:r>
            <a:br>
              <a:rPr lang="en-US" dirty="0">
                <a:latin typeface="Courier"/>
                <a:cs typeface="Courier"/>
              </a:rPr>
            </a:br>
            <a:r>
              <a:rPr lang="en-US" dirty="0">
                <a:latin typeface="Courier"/>
                <a:cs typeface="Courier"/>
              </a:rPr>
              <a:t>    does not apply AND</a:t>
            </a:r>
          </a:p>
          <a:p>
            <a:pPr marL="0" indent="0">
              <a:buNone/>
            </a:pPr>
            <a:r>
              <a:rPr lang="en-US" dirty="0">
                <a:latin typeface="Courier"/>
                <a:cs typeface="Courier"/>
              </a:rPr>
              <a:t>section 44 of the Constitution does not apply</a:t>
            </a:r>
          </a:p>
          <a:p>
            <a:pPr marL="0" indent="0">
              <a:buNone/>
            </a:pPr>
            <a:endParaRPr lang="en-US" dirty="0">
              <a:latin typeface="Courier"/>
              <a:cs typeface="Courier"/>
            </a:endParaRPr>
          </a:p>
          <a:p>
            <a:pPr marL="0" indent="0">
              <a:buNone/>
            </a:pPr>
            <a:r>
              <a:rPr lang="en-US" b="1" dirty="0">
                <a:latin typeface="Courier"/>
                <a:cs typeface="Courier"/>
              </a:rPr>
              <a:t>PROCEDURAL RULE  </a:t>
            </a:r>
            <a:r>
              <a:rPr lang="en-US" b="1" dirty="0">
                <a:solidFill>
                  <a:srgbClr val="FF0000"/>
                </a:solidFill>
                <a:latin typeface="Courier"/>
                <a:cs typeface="Courier"/>
              </a:rPr>
              <a:t>Demonstration</a:t>
            </a:r>
            <a:r>
              <a:rPr lang="en-US" b="1" dirty="0">
                <a:latin typeface="Courier"/>
                <a:cs typeface="Courier"/>
              </a:rPr>
              <a:t>: </a:t>
            </a:r>
            <a:r>
              <a:rPr lang="en-US" b="1" dirty="0">
                <a:latin typeface="Courier"/>
                <a:cs typeface="Courier"/>
                <a:hlinkClick r:id="rId2"/>
              </a:rPr>
              <a:t>Will Generator</a:t>
            </a:r>
            <a:endParaRPr lang="en-US" b="1" dirty="0">
              <a:latin typeface="Courier"/>
              <a:cs typeface="Courier"/>
            </a:endParaRPr>
          </a:p>
          <a:p>
            <a:pPr marL="0" indent="0">
              <a:buNone/>
            </a:pPr>
            <a:r>
              <a:rPr lang="en-US" dirty="0">
                <a:latin typeface="Courier"/>
                <a:cs typeface="Courier"/>
              </a:rPr>
              <a:t>GOAL DOCUMENT Last Will &amp; Testament PROVIDES</a:t>
            </a:r>
          </a:p>
          <a:p>
            <a:pPr marL="0" indent="0">
              <a:buNone/>
            </a:pPr>
            <a:r>
              <a:rPr lang="en-US" dirty="0">
                <a:latin typeface="Courier"/>
                <a:cs typeface="Courier"/>
              </a:rPr>
              <a:t>IF the person making the Will is legally capable of</a:t>
            </a:r>
            <a:br>
              <a:rPr lang="en-US" dirty="0">
                <a:latin typeface="Courier"/>
                <a:cs typeface="Courier"/>
              </a:rPr>
            </a:br>
            <a:r>
              <a:rPr lang="en-US" dirty="0">
                <a:latin typeface="Courier"/>
                <a:cs typeface="Courier"/>
              </a:rPr>
              <a:t>    making a Will THEN</a:t>
            </a:r>
            <a:br>
              <a:rPr lang="en-US" dirty="0">
                <a:latin typeface="Courier"/>
                <a:cs typeface="Courier"/>
              </a:rPr>
            </a:br>
            <a:r>
              <a:rPr lang="en-US" dirty="0">
                <a:latin typeface="Courier"/>
                <a:cs typeface="Courier"/>
              </a:rPr>
              <a:t>BEGIN</a:t>
            </a:r>
          </a:p>
          <a:p>
            <a:pPr marL="0" indent="0">
              <a:buNone/>
            </a:pPr>
            <a:r>
              <a:rPr lang="en-US" dirty="0">
                <a:latin typeface="Courier"/>
                <a:cs typeface="Courier"/>
              </a:rPr>
              <a:t>       CALL Disclaimer</a:t>
            </a:r>
            <a:br>
              <a:rPr lang="en-US" dirty="0">
                <a:latin typeface="Courier"/>
                <a:cs typeface="Courier"/>
              </a:rPr>
            </a:br>
            <a:r>
              <a:rPr lang="en-US" dirty="0">
                <a:latin typeface="Courier"/>
                <a:cs typeface="Courier"/>
              </a:rPr>
              <a:t>       CALL Preamble</a:t>
            </a:r>
            <a:br>
              <a:rPr lang="en-US" dirty="0">
                <a:latin typeface="Courier"/>
                <a:cs typeface="Courier"/>
              </a:rPr>
            </a:br>
            <a:r>
              <a:rPr lang="en-US" dirty="0">
                <a:latin typeface="Courier"/>
                <a:cs typeface="Courier"/>
              </a:rPr>
              <a:t>       CALL Revocation</a:t>
            </a:r>
            <a:br>
              <a:rPr lang="en-US" dirty="0">
                <a:latin typeface="Courier"/>
                <a:cs typeface="Courier"/>
              </a:rPr>
            </a:br>
            <a:r>
              <a:rPr lang="en-US" dirty="0">
                <a:latin typeface="Courier"/>
                <a:cs typeface="Courier"/>
              </a:rPr>
              <a:t>       CALL Contemplation of Marriage</a:t>
            </a:r>
            <a:br>
              <a:rPr lang="en-US" dirty="0">
                <a:latin typeface="Courier"/>
                <a:cs typeface="Courier"/>
              </a:rPr>
            </a:br>
            <a:r>
              <a:rPr lang="en-US" dirty="0">
                <a:latin typeface="Courier"/>
                <a:cs typeface="Courier"/>
              </a:rPr>
              <a:t>       CALL Sole Beneficiary</a:t>
            </a:r>
            <a:br>
              <a:rPr lang="en-US" dirty="0">
                <a:latin typeface="Courier"/>
                <a:cs typeface="Courier"/>
              </a:rPr>
            </a:br>
            <a:r>
              <a:rPr lang="en-US" dirty="0">
                <a:latin typeface="Courier"/>
                <a:cs typeface="Courier"/>
              </a:rPr>
              <a:t>       CALL Attestation </a:t>
            </a:r>
          </a:p>
          <a:p>
            <a:pPr marL="0" indent="0">
              <a:buNone/>
            </a:pPr>
            <a:r>
              <a:rPr lang="en-US" dirty="0">
                <a:latin typeface="Courier"/>
                <a:cs typeface="Courier"/>
              </a:rPr>
              <a:t>END</a:t>
            </a:r>
          </a:p>
          <a:p>
            <a:pPr marL="0" indent="0">
              <a:buNone/>
            </a:pPr>
            <a:r>
              <a:rPr lang="en-US" dirty="0">
                <a:latin typeface="Courier"/>
                <a:cs typeface="Courier"/>
              </a:rPr>
              <a:t>ELSE the person making the Will should not make a Will</a:t>
            </a:r>
          </a:p>
        </p:txBody>
      </p:sp>
      <p:sp>
        <p:nvSpPr>
          <p:cNvPr id="4" name="Text Placeholder 3">
            <a:extLst>
              <a:ext uri="{FF2B5EF4-FFF2-40B4-BE49-F238E27FC236}">
                <a16:creationId xmlns:a16="http://schemas.microsoft.com/office/drawing/2014/main" xmlns="" id="{A237BCA3-9EC2-4A48-8876-70712D22EF09}"/>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xmlns="" id="{7092C039-F0C2-9D47-A2D7-46E30E4FAFC6}"/>
              </a:ext>
            </a:extLst>
          </p:cNvPr>
          <p:cNvSpPr>
            <a:spLocks noGrp="1"/>
          </p:cNvSpPr>
          <p:nvPr>
            <p:ph type="sldNum" sz="quarter" idx="12"/>
          </p:nvPr>
        </p:nvSpPr>
        <p:spPr/>
        <p:txBody>
          <a:bodyPr/>
          <a:lstStyle/>
          <a:p>
            <a:fld id="{A98671AC-BDD7-A749-B322-624F152115F7}" type="slidenum">
              <a:rPr lang="en-US" smtClean="0"/>
              <a:t>34</a:t>
            </a:fld>
            <a:endParaRPr lang="en-US"/>
          </a:p>
        </p:txBody>
      </p:sp>
    </p:spTree>
    <p:extLst>
      <p:ext uri="{BB962C8B-B14F-4D97-AF65-F5344CB8AC3E}">
        <p14:creationId xmlns:p14="http://schemas.microsoft.com/office/powerpoint/2010/main" val="4922011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 </a:t>
            </a:r>
            <a:r>
              <a:rPr lang="en-AU" dirty="0"/>
              <a:t>Isomorphism is desirable</a:t>
            </a:r>
            <a:r>
              <a:rPr lang="en-AU" dirty="0">
                <a:effectLst/>
              </a:rPr>
              <a:t> </a:t>
            </a:r>
            <a:endParaRPr lang="en-US" dirty="0"/>
          </a:p>
        </p:txBody>
      </p:sp>
      <p:sp>
        <p:nvSpPr>
          <p:cNvPr id="3" name="Content Placeholder 2"/>
          <p:cNvSpPr>
            <a:spLocks noGrp="1"/>
          </p:cNvSpPr>
          <p:nvPr>
            <p:ph idx="1"/>
          </p:nvPr>
        </p:nvSpPr>
        <p:spPr>
          <a:xfrm>
            <a:off x="866441" y="2400301"/>
            <a:ext cx="7734634" cy="4071938"/>
          </a:xfrm>
        </p:spPr>
        <p:txBody>
          <a:bodyPr>
            <a:normAutofit/>
          </a:bodyPr>
          <a:lstStyle/>
          <a:p>
            <a:r>
              <a:rPr lang="en-US" dirty="0"/>
              <a:t>Isomorphism: as close as possible to a one-to-one correspondence between legal sources and knowledge-base (KB)</a:t>
            </a:r>
          </a:p>
          <a:p>
            <a:pPr lvl="1"/>
            <a:r>
              <a:rPr lang="en-US" dirty="0"/>
              <a:t>It is only an ideal, can never be achieved fully</a:t>
            </a:r>
          </a:p>
          <a:p>
            <a:r>
              <a:rPr lang="en-US" dirty="0"/>
              <a:t>Advantages: essentially Qs of transparency at all development stages</a:t>
            </a:r>
          </a:p>
          <a:p>
            <a:pPr marL="745236" lvl="1" indent="-342900">
              <a:buFont typeface="Wingdings" charset="2"/>
              <a:buAutoNum type="arabicPlain"/>
            </a:pPr>
            <a:r>
              <a:rPr lang="en-US" dirty="0"/>
              <a:t>Easier to </a:t>
            </a:r>
            <a:r>
              <a:rPr lang="en-US" b="1" dirty="0"/>
              <a:t>encode</a:t>
            </a:r>
            <a:r>
              <a:rPr lang="en-US" dirty="0"/>
              <a:t> thoroughly by following legislative structure as closely as possible </a:t>
            </a:r>
          </a:p>
          <a:p>
            <a:pPr marL="745236" lvl="1" indent="-342900">
              <a:buFont typeface="Wingdings" charset="2"/>
              <a:buAutoNum type="arabicPlain"/>
            </a:pPr>
            <a:r>
              <a:rPr lang="en-US" dirty="0"/>
              <a:t>Easier for legal experts to </a:t>
            </a:r>
            <a:r>
              <a:rPr lang="en-US" b="1" dirty="0"/>
              <a:t>audit</a:t>
            </a:r>
            <a:r>
              <a:rPr lang="en-US" dirty="0"/>
              <a:t> whether the KB is an acceptable representation of the law</a:t>
            </a:r>
          </a:p>
          <a:p>
            <a:pPr marL="745236" lvl="1" indent="-342900">
              <a:buFont typeface="Wingdings" charset="2"/>
              <a:buAutoNum type="arabicPlain"/>
            </a:pPr>
            <a:r>
              <a:rPr lang="en-US" dirty="0"/>
              <a:t>When law changes, easier to identify which part of KB to change/</a:t>
            </a:r>
            <a:r>
              <a:rPr lang="en-US" b="1" dirty="0"/>
              <a:t>update</a:t>
            </a:r>
          </a:p>
          <a:p>
            <a:r>
              <a:rPr lang="en-US" dirty="0"/>
              <a:t>As KB becomes more complex, isomorphism becomes more valuable</a:t>
            </a:r>
          </a:p>
          <a:p>
            <a:r>
              <a:rPr lang="en-US" dirty="0">
                <a:solidFill>
                  <a:srgbClr val="FF0000"/>
                </a:solidFill>
              </a:rPr>
              <a:t>Demonstration</a:t>
            </a:r>
            <a:r>
              <a:rPr lang="en-US" dirty="0"/>
              <a:t>: </a:t>
            </a:r>
            <a:r>
              <a:rPr lang="en-US" dirty="0">
                <a:hlinkClick r:id="rId2"/>
              </a:rPr>
              <a:t>Copyright Law KB</a:t>
            </a:r>
            <a:r>
              <a:rPr lang="en-US" dirty="0"/>
              <a:t> (out of date on law) </a:t>
            </a:r>
            <a:r>
              <a:rPr lang="mr-IN" dirty="0"/>
              <a:t>–</a:t>
            </a:r>
            <a:r>
              <a:rPr lang="en-US" dirty="0"/>
              <a:t> text next slide</a:t>
            </a:r>
          </a:p>
        </p:txBody>
      </p:sp>
      <p:sp>
        <p:nvSpPr>
          <p:cNvPr id="4" name="Slide Number Placeholder 3">
            <a:extLst>
              <a:ext uri="{FF2B5EF4-FFF2-40B4-BE49-F238E27FC236}">
                <a16:creationId xmlns:a16="http://schemas.microsoft.com/office/drawing/2014/main" xmlns="" id="{418CD774-D448-824B-AE26-47631B279E55}"/>
              </a:ext>
            </a:extLst>
          </p:cNvPr>
          <p:cNvSpPr>
            <a:spLocks noGrp="1"/>
          </p:cNvSpPr>
          <p:nvPr>
            <p:ph type="sldNum" sz="quarter" idx="12"/>
          </p:nvPr>
        </p:nvSpPr>
        <p:spPr/>
        <p:txBody>
          <a:bodyPr/>
          <a:lstStyle/>
          <a:p>
            <a:fld id="{A98671AC-BDD7-A749-B322-624F152115F7}" type="slidenum">
              <a:rPr lang="en-US" smtClean="0"/>
              <a:t>35</a:t>
            </a:fld>
            <a:endParaRPr lang="en-US"/>
          </a:p>
        </p:txBody>
      </p:sp>
    </p:spTree>
    <p:extLst>
      <p:ext uri="{BB962C8B-B14F-4D97-AF65-F5344CB8AC3E}">
        <p14:creationId xmlns:p14="http://schemas.microsoft.com/office/powerpoint/2010/main" val="28059478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56D63-2213-9540-9E7A-F06603A1A617}"/>
              </a:ext>
            </a:extLst>
          </p:cNvPr>
          <p:cNvSpPr>
            <a:spLocks noGrp="1"/>
          </p:cNvSpPr>
          <p:nvPr>
            <p:ph type="title"/>
          </p:nvPr>
        </p:nvSpPr>
        <p:spPr>
          <a:xfrm>
            <a:off x="866440" y="927099"/>
            <a:ext cx="6791659" cy="709865"/>
          </a:xfrm>
        </p:spPr>
        <p:txBody>
          <a:bodyPr>
            <a:normAutofit fontScale="90000"/>
          </a:bodyPr>
          <a:lstStyle/>
          <a:p>
            <a:r>
              <a:rPr lang="en-US" dirty="0"/>
              <a:t>Extract from (somewhat) isomorphic KB</a:t>
            </a:r>
          </a:p>
        </p:txBody>
      </p:sp>
      <p:sp>
        <p:nvSpPr>
          <p:cNvPr id="3" name="Content Placeholder 2">
            <a:extLst>
              <a:ext uri="{FF2B5EF4-FFF2-40B4-BE49-F238E27FC236}">
                <a16:creationId xmlns:a16="http://schemas.microsoft.com/office/drawing/2014/main" xmlns="" id="{AD3C77C5-B7C1-5740-8866-391EFAD18D9D}"/>
              </a:ext>
            </a:extLst>
          </p:cNvPr>
          <p:cNvSpPr>
            <a:spLocks noGrp="1"/>
          </p:cNvSpPr>
          <p:nvPr>
            <p:ph sz="half" idx="1"/>
          </p:nvPr>
        </p:nvSpPr>
        <p:spPr>
          <a:xfrm>
            <a:off x="542926" y="2195098"/>
            <a:ext cx="3960494" cy="4443412"/>
          </a:xfrm>
        </p:spPr>
        <p:txBody>
          <a:bodyPr>
            <a:normAutofit fontScale="62500" lnSpcReduction="20000"/>
          </a:bodyPr>
          <a:lstStyle/>
          <a:p>
            <a:pPr marL="0" indent="0">
              <a:buNone/>
            </a:pPr>
            <a:r>
              <a:rPr lang="en-US" sz="1600" dirty="0">
                <a:latin typeface="Courier" pitchFamily="2" charset="0"/>
              </a:rPr>
              <a:t>RULE Copyright Act 1968 - s29(1) PROVIDES</a:t>
            </a:r>
            <a:br>
              <a:rPr lang="en-US" sz="1600" dirty="0">
                <a:latin typeface="Courier" pitchFamily="2" charset="0"/>
              </a:rPr>
            </a:br>
            <a:r>
              <a:rPr lang="en-US" sz="1600" dirty="0">
                <a:latin typeface="Courier" pitchFamily="2" charset="0"/>
              </a:rPr>
              <a:t>s29(1) applies ONLY IF</a:t>
            </a:r>
            <a:br>
              <a:rPr lang="en-US" sz="1600" dirty="0">
                <a:latin typeface="Courier" pitchFamily="2" charset="0"/>
              </a:rPr>
            </a:br>
            <a:r>
              <a:rPr lang="en-US" sz="1600" dirty="0">
                <a:latin typeface="Courier" pitchFamily="2" charset="0"/>
              </a:rPr>
              <a:t>s29(1)(a) applies OR</a:t>
            </a:r>
            <a:br>
              <a:rPr lang="en-US" sz="1600" dirty="0">
                <a:latin typeface="Courier" pitchFamily="2" charset="0"/>
              </a:rPr>
            </a:br>
            <a:r>
              <a:rPr lang="en-US" sz="1600" dirty="0">
                <a:latin typeface="Courier" pitchFamily="2" charset="0"/>
              </a:rPr>
              <a:t>s29(1)(b) applies OR</a:t>
            </a:r>
            <a:br>
              <a:rPr lang="en-US" sz="1600" dirty="0">
                <a:latin typeface="Courier" pitchFamily="2" charset="0"/>
              </a:rPr>
            </a:br>
            <a:r>
              <a:rPr lang="en-US" sz="1600" dirty="0">
                <a:latin typeface="Courier" pitchFamily="2" charset="0"/>
              </a:rPr>
              <a:t>s29(1)(c) applies</a:t>
            </a:r>
          </a:p>
          <a:p>
            <a:pPr marL="0" indent="0">
              <a:buNone/>
            </a:pPr>
            <a:r>
              <a:rPr lang="en-US" sz="1600" dirty="0">
                <a:latin typeface="Courier" pitchFamily="2" charset="0"/>
              </a:rPr>
              <a:t>RULE Copyright Act 1968 - s29(1)(a) PROVIDES</a:t>
            </a:r>
            <a:br>
              <a:rPr lang="en-US" sz="1600" dirty="0">
                <a:latin typeface="Courier" pitchFamily="2" charset="0"/>
              </a:rPr>
            </a:br>
            <a:r>
              <a:rPr lang="en-US" sz="1600" dirty="0">
                <a:latin typeface="Courier" pitchFamily="2" charset="0"/>
              </a:rPr>
              <a:t>s29(1)(a) applies ONLY IF</a:t>
            </a:r>
            <a:br>
              <a:rPr lang="en-US" sz="1600" dirty="0">
                <a:latin typeface="Courier" pitchFamily="2" charset="0"/>
              </a:rPr>
            </a:br>
            <a:r>
              <a:rPr lang="en-US" sz="1600" dirty="0">
                <a:latin typeface="Courier" pitchFamily="2" charset="0"/>
              </a:rPr>
              <a:t>the work is a literary work AND/OR</a:t>
            </a:r>
            <a:br>
              <a:rPr lang="en-US" sz="1600" dirty="0">
                <a:latin typeface="Courier" pitchFamily="2" charset="0"/>
              </a:rPr>
            </a:br>
            <a:r>
              <a:rPr lang="en-US" sz="1600" dirty="0">
                <a:latin typeface="Courier" pitchFamily="2" charset="0"/>
              </a:rPr>
              <a:t>the work is a dramatic work AND/OR</a:t>
            </a:r>
            <a:br>
              <a:rPr lang="en-US" sz="1600" dirty="0">
                <a:latin typeface="Courier" pitchFamily="2" charset="0"/>
              </a:rPr>
            </a:br>
            <a:r>
              <a:rPr lang="en-US" sz="1600" dirty="0">
                <a:latin typeface="Courier" pitchFamily="2" charset="0"/>
              </a:rPr>
              <a:t>the work is a musical work AND/OR</a:t>
            </a:r>
            <a:br>
              <a:rPr lang="en-US" sz="1600" dirty="0">
                <a:latin typeface="Courier" pitchFamily="2" charset="0"/>
              </a:rPr>
            </a:br>
            <a:r>
              <a:rPr lang="en-US" sz="1600" dirty="0">
                <a:latin typeface="Courier" pitchFamily="2" charset="0"/>
              </a:rPr>
              <a:t>the work is an artistic work AND/OR</a:t>
            </a:r>
            <a:br>
              <a:rPr lang="en-US" sz="1600" dirty="0">
                <a:latin typeface="Courier" pitchFamily="2" charset="0"/>
              </a:rPr>
            </a:br>
            <a:r>
              <a:rPr lang="en-US" sz="1600" dirty="0">
                <a:latin typeface="Courier" pitchFamily="2" charset="0"/>
              </a:rPr>
              <a:t>the work is a published edition AND</a:t>
            </a:r>
            <a:br>
              <a:rPr lang="en-US" sz="1600" dirty="0">
                <a:latin typeface="Courier" pitchFamily="2" charset="0"/>
              </a:rPr>
            </a:br>
            <a:r>
              <a:rPr lang="en-US" sz="1600" dirty="0">
                <a:latin typeface="Courier" pitchFamily="2" charset="0"/>
              </a:rPr>
              <a:t>reproductions of the work have been supplied</a:t>
            </a:r>
            <a:br>
              <a:rPr lang="en-US" sz="1600" dirty="0">
                <a:latin typeface="Courier" pitchFamily="2" charset="0"/>
              </a:rPr>
            </a:br>
            <a:r>
              <a:rPr lang="en-US" sz="1600" dirty="0">
                <a:latin typeface="Courier" pitchFamily="2" charset="0"/>
              </a:rPr>
              <a:t>(whether by sale or otherwise) to the public</a:t>
            </a:r>
          </a:p>
          <a:p>
            <a:pPr marL="0" indent="0">
              <a:buNone/>
            </a:pPr>
            <a:r>
              <a:rPr lang="en-US" sz="1600" dirty="0">
                <a:latin typeface="Courier" pitchFamily="2" charset="0"/>
              </a:rPr>
              <a:t>RULE Copyright Act 1968 - s29(2) PROVIDES</a:t>
            </a:r>
            <a:br>
              <a:rPr lang="en-US" sz="1600" dirty="0">
                <a:latin typeface="Courier" pitchFamily="2" charset="0"/>
              </a:rPr>
            </a:br>
            <a:r>
              <a:rPr lang="en-US" sz="1600" dirty="0">
                <a:latin typeface="Courier" pitchFamily="2" charset="0"/>
              </a:rPr>
              <a:t>reproductions of the work have been supplied (whether by sale or otherwise) to the public ONLY IF</a:t>
            </a:r>
            <a:br>
              <a:rPr lang="en-US" sz="1600" dirty="0">
                <a:latin typeface="Courier" pitchFamily="2" charset="0"/>
              </a:rPr>
            </a:br>
            <a:r>
              <a:rPr lang="en-US" sz="1600" dirty="0">
                <a:latin typeface="Courier" pitchFamily="2" charset="0"/>
              </a:rPr>
              <a:t>reproductions of the whole of the work have been supplied (whether by sale or otherwise) to the public</a:t>
            </a:r>
          </a:p>
          <a:p>
            <a:pPr marL="0" indent="0">
              <a:buNone/>
            </a:pPr>
            <a:r>
              <a:rPr lang="en-US" sz="1600" dirty="0">
                <a:latin typeface="Courier" pitchFamily="2" charset="0"/>
              </a:rPr>
              <a:t>/*  Added to give effect to:   (2) In determining, for the  purposes of paragraph (1) (a), </a:t>
            </a:r>
            <a:br>
              <a:rPr lang="en-US" sz="1600" dirty="0">
                <a:latin typeface="Courier" pitchFamily="2" charset="0"/>
              </a:rPr>
            </a:br>
            <a:r>
              <a:rPr lang="en-US" sz="1600" dirty="0">
                <a:latin typeface="Courier" pitchFamily="2" charset="0"/>
              </a:rPr>
              <a:t>whether  reproductions of a work or edition have been supplied to the public, section 14 does not apply. </a:t>
            </a:r>
          </a:p>
          <a:p>
            <a:pPr marL="0" indent="0">
              <a:buNone/>
            </a:pPr>
            <a:r>
              <a:rPr lang="en-US" sz="1600" dirty="0">
                <a:latin typeface="Courier" pitchFamily="2" charset="0"/>
              </a:rPr>
              <a:t>*/</a:t>
            </a:r>
          </a:p>
          <a:p>
            <a:pPr marL="0" indent="0">
              <a:buNone/>
            </a:pPr>
            <a:r>
              <a:rPr lang="en-US" sz="1600" dirty="0">
                <a:latin typeface="Courier" pitchFamily="2" charset="0"/>
              </a:rPr>
              <a:t>RULE Copyright Act 1968 - s29(1)(b) PROVIDES </a:t>
            </a:r>
            <a:r>
              <a:rPr lang="mr-IN" sz="1600" dirty="0">
                <a:latin typeface="Courier" pitchFamily="2" charset="0"/>
              </a:rPr>
              <a:t>…</a:t>
            </a:r>
            <a:r>
              <a:rPr lang="en-AU" sz="1600" dirty="0">
                <a:latin typeface="Courier" pitchFamily="2" charset="0"/>
              </a:rPr>
              <a:t> [TEXT CONTINUES]</a:t>
            </a:r>
            <a:endParaRPr lang="en-US" sz="1600" dirty="0">
              <a:latin typeface="Courier" pitchFamily="2" charset="0"/>
            </a:endParaRPr>
          </a:p>
          <a:p>
            <a:pPr marL="0" indent="0">
              <a:buNone/>
            </a:pPr>
            <a:endParaRPr lang="en-US" sz="1600" dirty="0">
              <a:latin typeface="Courier" pitchFamily="2" charset="0"/>
            </a:endParaRPr>
          </a:p>
          <a:p>
            <a:endParaRPr lang="en-US" dirty="0"/>
          </a:p>
        </p:txBody>
      </p:sp>
      <p:sp>
        <p:nvSpPr>
          <p:cNvPr id="4" name="Content Placeholder 3">
            <a:extLst>
              <a:ext uri="{FF2B5EF4-FFF2-40B4-BE49-F238E27FC236}">
                <a16:creationId xmlns:a16="http://schemas.microsoft.com/office/drawing/2014/main" xmlns="" id="{EFA2540E-889D-124A-95A6-AC9171157C67}"/>
              </a:ext>
            </a:extLst>
          </p:cNvPr>
          <p:cNvSpPr>
            <a:spLocks noGrp="1"/>
          </p:cNvSpPr>
          <p:nvPr>
            <p:ph sz="half" idx="2"/>
          </p:nvPr>
        </p:nvSpPr>
        <p:spPr>
          <a:xfrm>
            <a:off x="4640580" y="2195098"/>
            <a:ext cx="4131945" cy="4443411"/>
          </a:xfrm>
        </p:spPr>
        <p:txBody>
          <a:bodyPr>
            <a:normAutofit fontScale="62500" lnSpcReduction="20000"/>
          </a:bodyPr>
          <a:lstStyle/>
          <a:p>
            <a:pPr marL="0" indent="0">
              <a:lnSpc>
                <a:spcPct val="120000"/>
              </a:lnSpc>
              <a:buNone/>
            </a:pPr>
            <a:r>
              <a:rPr lang="en-US" dirty="0"/>
              <a:t>COPYRIGHT ACT 1968 - SECT 29</a:t>
            </a:r>
          </a:p>
          <a:p>
            <a:pPr marL="0" indent="0">
              <a:lnSpc>
                <a:spcPct val="120000"/>
              </a:lnSpc>
              <a:buNone/>
            </a:pPr>
            <a:r>
              <a:rPr lang="en-US" dirty="0"/>
              <a:t>Publication</a:t>
            </a:r>
          </a:p>
          <a:p>
            <a:pPr marL="0" indent="0">
              <a:lnSpc>
                <a:spcPct val="120000"/>
              </a:lnSpc>
              <a:buNone/>
            </a:pPr>
            <a:r>
              <a:rPr lang="en-US" dirty="0"/>
              <a:t> (1)  Subject to this section, for the purposes of this Act:</a:t>
            </a:r>
          </a:p>
          <a:p>
            <a:pPr marL="0" indent="0">
              <a:lnSpc>
                <a:spcPct val="120000"/>
              </a:lnSpc>
              <a:buNone/>
            </a:pPr>
            <a:r>
              <a:rPr lang="en-US" dirty="0"/>
              <a:t>  (a)  a literary, dramatic, musical or artistic work, or an edition of such a work, shall be deemed to have been published if, but only if, reproductions of the work or edition have been supplied (whether by sale or otherwise) to the public;</a:t>
            </a:r>
          </a:p>
          <a:p>
            <a:pPr marL="0" indent="0">
              <a:lnSpc>
                <a:spcPct val="120000"/>
              </a:lnSpc>
              <a:buNone/>
            </a:pPr>
            <a:r>
              <a:rPr lang="en-US" dirty="0"/>
              <a:t> (b)  a cinematograph film shall be deemed to have been published if, but only if, copies of the film have been sold, let on hire, or offered or exposed for sale or hire, to the public; and</a:t>
            </a:r>
          </a:p>
          <a:p>
            <a:pPr marL="0" indent="0">
              <a:lnSpc>
                <a:spcPct val="120000"/>
              </a:lnSpc>
              <a:buNone/>
            </a:pPr>
            <a:r>
              <a:rPr lang="en-US" dirty="0"/>
              <a:t> (c)  a sound recording shall be deemed to have been published if, but only if, records embodying the recording or a part of the recording have been supplied (whether by sale or otherwise) to the public.</a:t>
            </a:r>
          </a:p>
          <a:p>
            <a:pPr marL="0" indent="0">
              <a:lnSpc>
                <a:spcPct val="120000"/>
              </a:lnSpc>
              <a:buNone/>
            </a:pPr>
            <a:r>
              <a:rPr lang="en-US" dirty="0"/>
              <a:t> (2)  In determining, for the purposes of paragraph (1)(a), whether reproductions of a work or edition have been supplied to the public, section 14 does not apply. </a:t>
            </a:r>
          </a:p>
          <a:p>
            <a:endParaRPr lang="en-US" dirty="0"/>
          </a:p>
        </p:txBody>
      </p:sp>
      <p:sp>
        <p:nvSpPr>
          <p:cNvPr id="5" name="Slide Number Placeholder 4">
            <a:extLst>
              <a:ext uri="{FF2B5EF4-FFF2-40B4-BE49-F238E27FC236}">
                <a16:creationId xmlns:a16="http://schemas.microsoft.com/office/drawing/2014/main" xmlns="" id="{A92B7262-6A1D-BF44-9646-A70AED4DE8BD}"/>
              </a:ext>
            </a:extLst>
          </p:cNvPr>
          <p:cNvSpPr>
            <a:spLocks noGrp="1"/>
          </p:cNvSpPr>
          <p:nvPr>
            <p:ph type="sldNum" sz="quarter" idx="12"/>
          </p:nvPr>
        </p:nvSpPr>
        <p:spPr/>
        <p:txBody>
          <a:bodyPr/>
          <a:lstStyle/>
          <a:p>
            <a:fld id="{A98671AC-BDD7-A749-B322-624F152115F7}" type="slidenum">
              <a:rPr lang="en-US" smtClean="0"/>
              <a:t>36</a:t>
            </a:fld>
            <a:endParaRPr lang="en-US"/>
          </a:p>
        </p:txBody>
      </p:sp>
    </p:spTree>
    <p:extLst>
      <p:ext uri="{BB962C8B-B14F-4D97-AF65-F5344CB8AC3E}">
        <p14:creationId xmlns:p14="http://schemas.microsoft.com/office/powerpoint/2010/main" val="9106277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19820" cy="709865"/>
          </a:xfrm>
        </p:spPr>
        <p:txBody>
          <a:bodyPr>
            <a:normAutofit fontScale="90000"/>
          </a:bodyPr>
          <a:lstStyle/>
          <a:p>
            <a:r>
              <a:rPr lang="en-US" dirty="0"/>
              <a:t>9. </a:t>
            </a:r>
            <a:r>
              <a:rPr lang="en-AU" dirty="0"/>
              <a:t>Quasi-natural-language knowledge-bases avoid repetitive coding</a:t>
            </a:r>
            <a:r>
              <a:rPr lang="en-AU" dirty="0">
                <a:effectLst/>
              </a:rPr>
              <a:t> </a:t>
            </a:r>
            <a:endParaRPr lang="en-US" dirty="0"/>
          </a:p>
        </p:txBody>
      </p:sp>
      <p:sp>
        <p:nvSpPr>
          <p:cNvPr id="3" name="Content Placeholder 2"/>
          <p:cNvSpPr>
            <a:spLocks noGrp="1"/>
          </p:cNvSpPr>
          <p:nvPr>
            <p:ph idx="1"/>
          </p:nvPr>
        </p:nvSpPr>
        <p:spPr>
          <a:xfrm>
            <a:off x="866441" y="2371725"/>
            <a:ext cx="7734634" cy="4200525"/>
          </a:xfrm>
        </p:spPr>
        <p:txBody>
          <a:bodyPr>
            <a:normAutofit fontScale="85000" lnSpcReduction="20000"/>
          </a:bodyPr>
          <a:lstStyle/>
          <a:p>
            <a:pPr>
              <a:lnSpc>
                <a:spcPct val="120000"/>
              </a:lnSpc>
            </a:pPr>
            <a:r>
              <a:rPr lang="en-US" sz="2100" dirty="0"/>
              <a:t>Representations of rules in logic programming languages (</a:t>
            </a:r>
            <a:r>
              <a:rPr lang="en-US" sz="2100" dirty="0" err="1"/>
              <a:t>eg</a:t>
            </a:r>
            <a:r>
              <a:rPr lang="en-US" sz="2100" dirty="0"/>
              <a:t> Prolog or LISP) are powerful but have disadvantages</a:t>
            </a:r>
          </a:p>
          <a:p>
            <a:pPr lvl="1">
              <a:lnSpc>
                <a:spcPct val="120000"/>
              </a:lnSpc>
            </a:pPr>
            <a:r>
              <a:rPr lang="en-US" sz="1800" dirty="0"/>
              <a:t>Legal experts cannot audit/understand the rules part of the KB</a:t>
            </a:r>
          </a:p>
          <a:p>
            <a:pPr lvl="1">
              <a:lnSpc>
                <a:spcPct val="120000"/>
              </a:lnSpc>
            </a:pPr>
            <a:r>
              <a:rPr lang="en-US" sz="1800" dirty="0"/>
              <a:t>Both dialogues (questions) and explanations/conclusions (which are in English </a:t>
            </a:r>
            <a:r>
              <a:rPr lang="en-US" sz="1800" dirty="0" err="1"/>
              <a:t>etc</a:t>
            </a:r>
            <a:r>
              <a:rPr lang="en-US" sz="1800" dirty="0"/>
              <a:t>) are separate from the rules; isomorphism is largely lost</a:t>
            </a:r>
          </a:p>
          <a:p>
            <a:pPr lvl="1">
              <a:lnSpc>
                <a:spcPct val="120000"/>
              </a:lnSpc>
            </a:pPr>
            <a:r>
              <a:rPr lang="en-US" sz="1800" dirty="0"/>
              <a:t>These three can all get ‘out of synch’, particularly when the law changes</a:t>
            </a:r>
          </a:p>
          <a:p>
            <a:pPr>
              <a:lnSpc>
                <a:spcPct val="120000"/>
              </a:lnSpc>
            </a:pPr>
            <a:r>
              <a:rPr lang="en-US" sz="2100" dirty="0"/>
              <a:t>Alternative: quasi-natural language representations</a:t>
            </a:r>
          </a:p>
          <a:p>
            <a:pPr lvl="1">
              <a:lnSpc>
                <a:spcPct val="120000"/>
              </a:lnSpc>
            </a:pPr>
            <a:r>
              <a:rPr lang="en-US" sz="1800" dirty="0" err="1"/>
              <a:t>DataLex</a:t>
            </a:r>
            <a:r>
              <a:rPr lang="en-US" sz="1800" dirty="0"/>
              <a:t> uses an English-like symbolic representation (Manual chapter 3)</a:t>
            </a:r>
          </a:p>
          <a:p>
            <a:pPr lvl="1">
              <a:lnSpc>
                <a:spcPct val="120000"/>
              </a:lnSpc>
            </a:pPr>
            <a:r>
              <a:rPr lang="en-US" sz="1800" b="1" dirty="0"/>
              <a:t>All representation is in the rules</a:t>
            </a:r>
            <a:r>
              <a:rPr lang="en-US" sz="1800" dirty="0"/>
              <a:t>: no separate questions or explanations</a:t>
            </a:r>
          </a:p>
          <a:p>
            <a:pPr lvl="1">
              <a:lnSpc>
                <a:spcPct val="120000"/>
              </a:lnSpc>
            </a:pPr>
            <a:r>
              <a:rPr lang="en-US" sz="1800" dirty="0"/>
              <a:t>Faster to develop, as no repetitive coding; higher isomorphism</a:t>
            </a:r>
          </a:p>
          <a:p>
            <a:pPr lvl="1">
              <a:lnSpc>
                <a:spcPct val="120000"/>
              </a:lnSpc>
            </a:pPr>
            <a:r>
              <a:rPr lang="en-US" sz="1800" dirty="0">
                <a:solidFill>
                  <a:srgbClr val="FF0000"/>
                </a:solidFill>
              </a:rPr>
              <a:t>Demonstration</a:t>
            </a:r>
            <a:r>
              <a:rPr lang="en-US" sz="1800" dirty="0"/>
              <a:t>: run the </a:t>
            </a:r>
            <a:r>
              <a:rPr lang="en-US" sz="1800" dirty="0">
                <a:hlinkClick r:id="rId2"/>
              </a:rPr>
              <a:t>FOI consultation</a:t>
            </a:r>
            <a:r>
              <a:rPr lang="en-US" sz="1800" dirty="0"/>
              <a:t>, testing run-time options (Why?; How?; What if?; Report  </a:t>
            </a:r>
            <a:r>
              <a:rPr lang="en-US" sz="1800" dirty="0" err="1"/>
              <a:t>etc</a:t>
            </a:r>
            <a:r>
              <a:rPr lang="en-US" sz="1800" dirty="0"/>
              <a:t>) All are generated automatically from KB.</a:t>
            </a:r>
            <a:endParaRPr lang="en-US" dirty="0"/>
          </a:p>
        </p:txBody>
      </p:sp>
      <p:sp>
        <p:nvSpPr>
          <p:cNvPr id="4" name="Slide Number Placeholder 3">
            <a:extLst>
              <a:ext uri="{FF2B5EF4-FFF2-40B4-BE49-F238E27FC236}">
                <a16:creationId xmlns:a16="http://schemas.microsoft.com/office/drawing/2014/main" xmlns="" id="{6AE8EFC1-AC71-A341-8ED2-14F1E56F77F0}"/>
              </a:ext>
            </a:extLst>
          </p:cNvPr>
          <p:cNvSpPr>
            <a:spLocks noGrp="1"/>
          </p:cNvSpPr>
          <p:nvPr>
            <p:ph type="sldNum" sz="quarter" idx="12"/>
          </p:nvPr>
        </p:nvSpPr>
        <p:spPr/>
        <p:txBody>
          <a:bodyPr/>
          <a:lstStyle/>
          <a:p>
            <a:fld id="{A98671AC-BDD7-A749-B322-624F152115F7}" type="slidenum">
              <a:rPr lang="en-US" smtClean="0"/>
              <a:t>37</a:t>
            </a:fld>
            <a:endParaRPr lang="en-US"/>
          </a:p>
        </p:txBody>
      </p:sp>
    </p:spTree>
    <p:extLst>
      <p:ext uri="{BB962C8B-B14F-4D97-AF65-F5344CB8AC3E}">
        <p14:creationId xmlns:p14="http://schemas.microsoft.com/office/powerpoint/2010/main" val="26146699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91659" cy="709865"/>
          </a:xfrm>
        </p:spPr>
        <p:txBody>
          <a:bodyPr>
            <a:noAutofit/>
          </a:bodyPr>
          <a:lstStyle/>
          <a:p>
            <a:r>
              <a:rPr lang="en-US" sz="2100" dirty="0"/>
              <a:t>Examples of dialogue &amp; explanations generated automatically from s29 code (previous slide)</a:t>
            </a:r>
          </a:p>
        </p:txBody>
      </p:sp>
      <p:sp>
        <p:nvSpPr>
          <p:cNvPr id="3" name="Content Placeholder 2"/>
          <p:cNvSpPr>
            <a:spLocks noGrp="1"/>
          </p:cNvSpPr>
          <p:nvPr>
            <p:ph idx="1"/>
          </p:nvPr>
        </p:nvSpPr>
        <p:spPr>
          <a:xfrm>
            <a:off x="516835" y="2213113"/>
            <a:ext cx="8401878" cy="4386470"/>
          </a:xfrm>
        </p:spPr>
        <p:txBody>
          <a:bodyPr numCol="2" spcCol="180000">
            <a:normAutofit fontScale="25000" lnSpcReduction="20000"/>
          </a:bodyPr>
          <a:lstStyle/>
          <a:p>
            <a:pPr marL="0" indent="0">
              <a:lnSpc>
                <a:spcPct val="120000"/>
              </a:lnSpc>
              <a:buNone/>
            </a:pPr>
            <a:r>
              <a:rPr lang="en-US" sz="5600" dirty="0"/>
              <a:t>1) What is the name of the work ?</a:t>
            </a:r>
          </a:p>
          <a:p>
            <a:pPr marL="0" indent="0">
              <a:lnSpc>
                <a:spcPct val="120000"/>
              </a:lnSpc>
              <a:buNone/>
            </a:pPr>
            <a:r>
              <a:rPr lang="en-US" sz="5600" dirty="0"/>
              <a:t>&gt; The Lord of the Rings</a:t>
            </a:r>
          </a:p>
          <a:p>
            <a:pPr marL="0" indent="0">
              <a:lnSpc>
                <a:spcPct val="120000"/>
              </a:lnSpc>
              <a:buNone/>
            </a:pPr>
            <a:r>
              <a:rPr lang="en-US" sz="5600" dirty="0"/>
              <a:t>2) Is The Lord Of The Rings a literary work ?</a:t>
            </a:r>
          </a:p>
          <a:p>
            <a:pPr marL="0" indent="0">
              <a:lnSpc>
                <a:spcPct val="120000"/>
              </a:lnSpc>
              <a:buNone/>
            </a:pPr>
            <a:r>
              <a:rPr lang="en-US" sz="5600" dirty="0"/>
              <a:t>&gt; Why?</a:t>
            </a:r>
          </a:p>
          <a:p>
            <a:pPr marL="0" indent="0">
              <a:lnSpc>
                <a:spcPct val="120000"/>
              </a:lnSpc>
              <a:buNone/>
            </a:pPr>
            <a:r>
              <a:rPr lang="en-US" sz="5600" dirty="0"/>
              <a:t>This will help determine whether or not s29(1)(a) applies.</a:t>
            </a:r>
          </a:p>
          <a:p>
            <a:pPr marL="0" indent="0">
              <a:lnSpc>
                <a:spcPct val="120000"/>
              </a:lnSpc>
              <a:buNone/>
            </a:pPr>
            <a:r>
              <a:rPr lang="en-US" sz="5600" dirty="0"/>
              <a:t>2) Is The Lord Of The Rings a literary work ?</a:t>
            </a:r>
          </a:p>
          <a:p>
            <a:pPr marL="0" indent="0">
              <a:lnSpc>
                <a:spcPct val="120000"/>
              </a:lnSpc>
              <a:buNone/>
            </a:pPr>
            <a:r>
              <a:rPr lang="en-US" sz="5600" dirty="0"/>
              <a:t>&gt; Yes</a:t>
            </a:r>
          </a:p>
          <a:p>
            <a:pPr marL="0" indent="0">
              <a:lnSpc>
                <a:spcPct val="120000"/>
              </a:lnSpc>
              <a:buNone/>
            </a:pPr>
            <a:r>
              <a:rPr lang="en-US" sz="5600" dirty="0"/>
              <a:t>3) Have reproductions of the whole of The Lord Of The Rings been supplied (whether by sale or otherwise) to the public ?</a:t>
            </a:r>
          </a:p>
          <a:p>
            <a:pPr marL="0" indent="0">
              <a:lnSpc>
                <a:spcPct val="120000"/>
              </a:lnSpc>
              <a:buNone/>
            </a:pPr>
            <a:r>
              <a:rPr lang="en-US" sz="5600" dirty="0"/>
              <a:t>&gt; Yes</a:t>
            </a:r>
          </a:p>
          <a:p>
            <a:pPr marL="0" indent="0">
              <a:lnSpc>
                <a:spcPct val="120000"/>
              </a:lnSpc>
              <a:buNone/>
            </a:pPr>
            <a:r>
              <a:rPr lang="en-US" sz="5600" dirty="0"/>
              <a:t>4) Is the publication merely </a:t>
            </a:r>
            <a:r>
              <a:rPr lang="en-US" sz="5600" dirty="0" err="1"/>
              <a:t>colourable</a:t>
            </a:r>
            <a:r>
              <a:rPr lang="en-US" sz="5600" dirty="0"/>
              <a:t> (not intended to satisfy the reasonable requirements of the public) ?</a:t>
            </a:r>
          </a:p>
          <a:p>
            <a:pPr marL="0" indent="0">
              <a:lnSpc>
                <a:spcPct val="120000"/>
              </a:lnSpc>
              <a:buNone/>
            </a:pPr>
            <a:r>
              <a:rPr lang="en-US" sz="5600" dirty="0"/>
              <a:t>&gt; No</a:t>
            </a:r>
          </a:p>
          <a:p>
            <a:pPr marL="0" indent="0">
              <a:lnSpc>
                <a:spcPct val="120000"/>
              </a:lnSpc>
              <a:buNone/>
            </a:pPr>
            <a:r>
              <a:rPr lang="en-US" sz="5600" dirty="0"/>
              <a:t>5) Is the conduct relied upon to constitute publication the performance of The Lord Of The Rings ?</a:t>
            </a:r>
          </a:p>
          <a:p>
            <a:pPr marL="0" indent="0">
              <a:lnSpc>
                <a:spcPct val="120000"/>
              </a:lnSpc>
              <a:buNone/>
            </a:pPr>
            <a:r>
              <a:rPr lang="en-US" sz="5600" dirty="0"/>
              <a:t>&gt; No</a:t>
            </a:r>
          </a:p>
          <a:p>
            <a:pPr marL="0" indent="0">
              <a:lnSpc>
                <a:spcPct val="120000"/>
              </a:lnSpc>
              <a:buNone/>
            </a:pPr>
            <a:r>
              <a:rPr lang="en-US" sz="5600" dirty="0"/>
              <a:t>6) Is the conduct relied upon to constitute publication the supply (whether by sale or otherwise) to the public of records of The Lord Of The Rings ?</a:t>
            </a:r>
          </a:p>
          <a:p>
            <a:pPr marL="0" indent="0">
              <a:lnSpc>
                <a:spcPct val="120000"/>
              </a:lnSpc>
              <a:buNone/>
            </a:pPr>
            <a:r>
              <a:rPr lang="en-US" sz="5600" dirty="0"/>
              <a:t>&gt; Why?</a:t>
            </a:r>
          </a:p>
          <a:p>
            <a:pPr marL="0" indent="0">
              <a:lnSpc>
                <a:spcPct val="120000"/>
              </a:lnSpc>
              <a:buNone/>
            </a:pPr>
            <a:r>
              <a:rPr lang="en-US" sz="5600" dirty="0"/>
              <a:t>This will help determine whether or not the conduct relied upon to constitute publication is listed in s29(3).</a:t>
            </a:r>
          </a:p>
          <a:p>
            <a:pPr marL="0" indent="0">
              <a:lnSpc>
                <a:spcPct val="120000"/>
              </a:lnSpc>
              <a:buNone/>
            </a:pPr>
            <a:endParaRPr lang="en-US" sz="5600" dirty="0"/>
          </a:p>
          <a:p>
            <a:pPr marL="0" indent="0">
              <a:buNone/>
            </a:pPr>
            <a:endParaRPr lang="en-US" dirty="0"/>
          </a:p>
        </p:txBody>
      </p:sp>
      <p:sp>
        <p:nvSpPr>
          <p:cNvPr id="4" name="Slide Number Placeholder 3">
            <a:extLst>
              <a:ext uri="{FF2B5EF4-FFF2-40B4-BE49-F238E27FC236}">
                <a16:creationId xmlns:a16="http://schemas.microsoft.com/office/drawing/2014/main" xmlns="" id="{DE58678A-2F08-6C40-B9EA-BDEF90FC38B5}"/>
              </a:ext>
            </a:extLst>
          </p:cNvPr>
          <p:cNvSpPr>
            <a:spLocks noGrp="1"/>
          </p:cNvSpPr>
          <p:nvPr>
            <p:ph type="sldNum" sz="quarter" idx="12"/>
          </p:nvPr>
        </p:nvSpPr>
        <p:spPr/>
        <p:txBody>
          <a:bodyPr/>
          <a:lstStyle/>
          <a:p>
            <a:fld id="{A98671AC-BDD7-A749-B322-624F152115F7}" type="slidenum">
              <a:rPr lang="en-US" smtClean="0"/>
              <a:t>38</a:t>
            </a:fld>
            <a:endParaRPr lang="en-US"/>
          </a:p>
        </p:txBody>
      </p:sp>
    </p:spTree>
    <p:extLst>
      <p:ext uri="{BB962C8B-B14F-4D97-AF65-F5344CB8AC3E}">
        <p14:creationId xmlns:p14="http://schemas.microsoft.com/office/powerpoint/2010/main" val="10293751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LexConsult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90" y="1111311"/>
            <a:ext cx="7006119" cy="5196142"/>
          </a:xfrm>
          <a:prstGeom prst="rect">
            <a:avLst/>
          </a:prstGeom>
        </p:spPr>
      </p:pic>
      <p:sp>
        <p:nvSpPr>
          <p:cNvPr id="2" name="Slide Number Placeholder 1">
            <a:extLst>
              <a:ext uri="{FF2B5EF4-FFF2-40B4-BE49-F238E27FC236}">
                <a16:creationId xmlns:a16="http://schemas.microsoft.com/office/drawing/2014/main" xmlns="" id="{AA37DC3F-EA4D-6A40-AF7B-EC0A2B970AD1}"/>
              </a:ext>
            </a:extLst>
          </p:cNvPr>
          <p:cNvSpPr>
            <a:spLocks noGrp="1"/>
          </p:cNvSpPr>
          <p:nvPr>
            <p:ph type="sldNum" sz="quarter" idx="12"/>
          </p:nvPr>
        </p:nvSpPr>
        <p:spPr/>
        <p:txBody>
          <a:bodyPr/>
          <a:lstStyle/>
          <a:p>
            <a:fld id="{A98671AC-BDD7-A749-B322-624F152115F7}" type="slidenum">
              <a:rPr lang="en-US" smtClean="0"/>
              <a:t>39</a:t>
            </a:fld>
            <a:endParaRPr lang="en-US"/>
          </a:p>
        </p:txBody>
      </p:sp>
      <p:sp>
        <p:nvSpPr>
          <p:cNvPr id="3" name="TextBox 2">
            <a:extLst>
              <a:ext uri="{FF2B5EF4-FFF2-40B4-BE49-F238E27FC236}">
                <a16:creationId xmlns:a16="http://schemas.microsoft.com/office/drawing/2014/main" xmlns="" id="{3495BD1A-05EC-8A48-BC36-231F630070AF}"/>
              </a:ext>
            </a:extLst>
          </p:cNvPr>
          <p:cNvSpPr txBox="1"/>
          <p:nvPr/>
        </p:nvSpPr>
        <p:spPr>
          <a:xfrm>
            <a:off x="666890" y="452898"/>
            <a:ext cx="7006119" cy="369332"/>
          </a:xfrm>
          <a:prstGeom prst="rect">
            <a:avLst/>
          </a:prstGeom>
          <a:noFill/>
        </p:spPr>
        <p:txBody>
          <a:bodyPr wrap="square" rtlCol="0">
            <a:spAutoFit/>
          </a:bodyPr>
          <a:lstStyle/>
          <a:p>
            <a:r>
              <a:rPr lang="en-US" dirty="0" err="1"/>
              <a:t>DataLex</a:t>
            </a:r>
            <a:r>
              <a:rPr lang="en-US" dirty="0"/>
              <a:t> UI: </a:t>
            </a:r>
            <a:r>
              <a:rPr lang="en-US" i="1" dirty="0"/>
              <a:t>Consultation, Facts, Conclusions, Related Materials</a:t>
            </a:r>
          </a:p>
        </p:txBody>
      </p:sp>
    </p:spTree>
    <p:extLst>
      <p:ext uri="{BB962C8B-B14F-4D97-AF65-F5344CB8AC3E}">
        <p14:creationId xmlns:p14="http://schemas.microsoft.com/office/powerpoint/2010/main" val="776169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00433"/>
            <a:ext cx="6345260" cy="709865"/>
          </a:xfrm>
        </p:spPr>
        <p:txBody>
          <a:bodyPr/>
          <a:lstStyle/>
          <a:p>
            <a:r>
              <a:rPr lang="en-US" sz="2800" dirty="0"/>
              <a:t>Artificial intelligence: Brief history </a:t>
            </a:r>
          </a:p>
        </p:txBody>
      </p:sp>
      <p:sp>
        <p:nvSpPr>
          <p:cNvPr id="3" name="Content Placeholder 2"/>
          <p:cNvSpPr>
            <a:spLocks noGrp="1"/>
          </p:cNvSpPr>
          <p:nvPr>
            <p:ph idx="1"/>
          </p:nvPr>
        </p:nvSpPr>
        <p:spPr>
          <a:xfrm>
            <a:off x="866440" y="2489201"/>
            <a:ext cx="7522919" cy="3825873"/>
          </a:xfrm>
        </p:spPr>
        <p:txBody>
          <a:bodyPr>
            <a:normAutofit lnSpcReduction="10000"/>
          </a:bodyPr>
          <a:lstStyle/>
          <a:p>
            <a:pPr>
              <a:buFont typeface="+mj-ea"/>
              <a:buAutoNum type="circleNumDbPlain"/>
            </a:pPr>
            <a:r>
              <a:rPr lang="en-US" dirty="0"/>
              <a:t>1950s </a:t>
            </a:r>
            <a:r>
              <a:rPr lang="mr-IN" dirty="0"/>
              <a:t>–</a:t>
            </a:r>
            <a:r>
              <a:rPr lang="en-US" dirty="0"/>
              <a:t> aim to create </a:t>
            </a:r>
            <a:r>
              <a:rPr lang="en-US" b="1" dirty="0"/>
              <a:t>general intelligence</a:t>
            </a:r>
            <a:r>
              <a:rPr lang="en-US" dirty="0"/>
              <a:t> (‘strong AI’)</a:t>
            </a:r>
          </a:p>
          <a:p>
            <a:pPr lvl="1"/>
            <a:r>
              <a:rPr lang="en-US" dirty="0"/>
              <a:t>Always fails (‘easy things are hard’: </a:t>
            </a:r>
            <a:r>
              <a:rPr lang="en-US" dirty="0" err="1"/>
              <a:t>Minsky</a:t>
            </a:r>
            <a:r>
              <a:rPr lang="en-US" dirty="0" smtClean="0"/>
              <a:t>) – cup of coffee? </a:t>
            </a:r>
            <a:endParaRPr lang="en-US" dirty="0"/>
          </a:p>
          <a:p>
            <a:pPr lvl="1"/>
            <a:r>
              <a:rPr lang="en-US" dirty="0"/>
              <a:t>Supporters keep claiming it is imminent (‘singularity’)</a:t>
            </a:r>
          </a:p>
          <a:p>
            <a:pPr lvl="1"/>
            <a:r>
              <a:rPr lang="en-US" dirty="0"/>
              <a:t>AI successes are always in ‘weak/narrow AI’ </a:t>
            </a:r>
            <a:r>
              <a:rPr lang="mr-IN" dirty="0"/>
              <a:t>–</a:t>
            </a:r>
            <a:r>
              <a:rPr lang="en-US" dirty="0"/>
              <a:t> expert domains</a:t>
            </a:r>
          </a:p>
          <a:p>
            <a:pPr>
              <a:buFont typeface="+mj-ea"/>
              <a:buAutoNum type="circleNumDbPlain"/>
            </a:pPr>
            <a:r>
              <a:rPr lang="en-AU" dirty="0"/>
              <a:t>Split between </a:t>
            </a:r>
            <a:r>
              <a:rPr lang="en-AU" dirty="0" smtClean="0"/>
              <a:t>two main </a:t>
            </a:r>
            <a:r>
              <a:rPr lang="en-AU" b="1" dirty="0"/>
              <a:t>schools of </a:t>
            </a:r>
            <a:r>
              <a:rPr lang="en-AU" b="1" dirty="0" smtClean="0"/>
              <a:t>AI </a:t>
            </a:r>
            <a:r>
              <a:rPr lang="en-AU" dirty="0" smtClean="0"/>
              <a:t>at that time</a:t>
            </a:r>
            <a:endParaRPr lang="en-AU" dirty="0"/>
          </a:p>
          <a:p>
            <a:pPr lvl="1">
              <a:buFont typeface="Wingdings" charset="2"/>
              <a:buChar char="Ø"/>
            </a:pPr>
            <a:r>
              <a:rPr lang="en-AU" b="1" dirty="0"/>
              <a:t>Symbolic AI </a:t>
            </a:r>
            <a:r>
              <a:rPr lang="en-AU" dirty="0"/>
              <a:t>: rules (symbolic logic) manipulating symbols of real entities; suits high level language and logical tasks</a:t>
            </a:r>
            <a:r>
              <a:rPr lang="en-AU" dirty="0" smtClean="0"/>
              <a:t>;</a:t>
            </a:r>
          </a:p>
          <a:p>
            <a:pPr lvl="2">
              <a:buFont typeface="Wingdings" charset="2"/>
              <a:buChar char="Ø"/>
            </a:pPr>
            <a:r>
              <a:rPr lang="en-AU" b="1" dirty="0" smtClean="0"/>
              <a:t>Statistical AI</a:t>
            </a:r>
            <a:r>
              <a:rPr lang="en-AU" dirty="0" smtClean="0"/>
              <a:t>: An intermediate stage more than a third paradigm?</a:t>
            </a:r>
            <a:endParaRPr lang="en-AU" dirty="0"/>
          </a:p>
          <a:p>
            <a:pPr lvl="1">
              <a:buFont typeface="Wingdings" charset="2"/>
              <a:buChar char="Ø"/>
            </a:pPr>
            <a:r>
              <a:rPr lang="en-AU" b="1" dirty="0"/>
              <a:t>Sub-symbolic AI</a:t>
            </a:r>
            <a:r>
              <a:rPr lang="en-AU" dirty="0"/>
              <a:t>: simulations of neurons, with multiple inputs (weighted) resulting in one composite output which ‘fires’ once over a set threshold; suits ‘low level perceptual tasks’</a:t>
            </a:r>
          </a:p>
          <a:p>
            <a:pPr lvl="1">
              <a:buFont typeface="Wingdings" charset="2"/>
              <a:buChar char="Ø"/>
            </a:pPr>
            <a:r>
              <a:rPr lang="en-AU" dirty="0"/>
              <a:t>Symbolic AI dominant until 90s, sub-symbolic (</a:t>
            </a:r>
            <a:r>
              <a:rPr lang="en-AU" b="1" dirty="0"/>
              <a:t>neural nets</a:t>
            </a:r>
            <a:r>
              <a:rPr lang="en-AU" dirty="0"/>
              <a:t>) since then.</a:t>
            </a:r>
          </a:p>
          <a:p>
            <a:pPr lvl="1">
              <a:buFont typeface="Wingdings" charset="2"/>
              <a:buChar char="Ø"/>
            </a:pPr>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4</a:t>
            </a:fld>
            <a:endParaRPr lang="en-US"/>
          </a:p>
        </p:txBody>
      </p:sp>
    </p:spTree>
    <p:extLst>
      <p:ext uri="{BB962C8B-B14F-4D97-AF65-F5344CB8AC3E}">
        <p14:creationId xmlns:p14="http://schemas.microsoft.com/office/powerpoint/2010/main" val="2769176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9. </a:t>
            </a:r>
            <a:r>
              <a:rPr lang="en-AU" sz="2000" dirty="0"/>
              <a:t>Quasi-natural-language KBs (2): Debugging </a:t>
            </a:r>
            <a:endParaRPr lang="en-US" sz="2000" dirty="0"/>
          </a:p>
        </p:txBody>
      </p:sp>
      <p:sp>
        <p:nvSpPr>
          <p:cNvPr id="3" name="Content Placeholder 2"/>
          <p:cNvSpPr>
            <a:spLocks noGrp="1"/>
          </p:cNvSpPr>
          <p:nvPr>
            <p:ph idx="1"/>
          </p:nvPr>
        </p:nvSpPr>
        <p:spPr>
          <a:xfrm>
            <a:off x="866440" y="2287340"/>
            <a:ext cx="7763209" cy="4399210"/>
          </a:xfrm>
        </p:spPr>
        <p:txBody>
          <a:bodyPr>
            <a:normAutofit lnSpcReduction="10000"/>
          </a:bodyPr>
          <a:lstStyle/>
          <a:p>
            <a:pPr marL="342900" lvl="1" indent="-342900"/>
            <a:r>
              <a:rPr lang="en-US" sz="1800" b="1" dirty="0"/>
              <a:t>De-bugging tools </a:t>
            </a:r>
            <a:r>
              <a:rPr lang="en-US" sz="1800" dirty="0"/>
              <a:t>for </a:t>
            </a:r>
            <a:r>
              <a:rPr lang="en-US" sz="1800" dirty="0" err="1"/>
              <a:t>DataLex</a:t>
            </a:r>
            <a:r>
              <a:rPr lang="en-US" sz="1800" dirty="0"/>
              <a:t> KBs</a:t>
            </a:r>
            <a:r>
              <a:rPr lang="en-US" dirty="0"/>
              <a:t> </a:t>
            </a:r>
            <a:r>
              <a:rPr lang="en-US" sz="1800" dirty="0"/>
              <a:t>(Manual part 2.5)</a:t>
            </a:r>
          </a:p>
          <a:p>
            <a:pPr marL="617220" lvl="2" indent="-342900"/>
            <a:r>
              <a:rPr lang="en-US" dirty="0">
                <a:solidFill>
                  <a:srgbClr val="FF0000"/>
                </a:solidFill>
              </a:rPr>
              <a:t>Demonstration</a:t>
            </a:r>
            <a:r>
              <a:rPr lang="en-US" dirty="0"/>
              <a:t>: Go to the </a:t>
            </a:r>
            <a:r>
              <a:rPr lang="en-US" dirty="0">
                <a:hlinkClick r:id="rId2"/>
              </a:rPr>
              <a:t>FOI consultation</a:t>
            </a:r>
            <a:r>
              <a:rPr lang="en-US" dirty="0"/>
              <a:t> again</a:t>
            </a:r>
          </a:p>
          <a:p>
            <a:pPr marL="342900" lvl="1" indent="-342900">
              <a:buFont typeface="+mj-ea"/>
              <a:buAutoNum type="circleNumDbPlain"/>
            </a:pPr>
            <a:r>
              <a:rPr lang="en-US" dirty="0"/>
              <a:t>Run ‘Check Default Fact Translations’</a:t>
            </a:r>
          </a:p>
          <a:p>
            <a:pPr marL="617220" lvl="2" indent="-342900"/>
            <a:r>
              <a:rPr lang="en-US" dirty="0"/>
              <a:t>Every attribute  &amp; named subject found in a KB rule  is listed in 3 forms: interrogative; positive assertion; negative assertion</a:t>
            </a:r>
          </a:p>
          <a:p>
            <a:pPr marL="617220" lvl="2" indent="-342900"/>
            <a:r>
              <a:rPr lang="en-US" dirty="0"/>
              <a:t>Check visually to see that they have translated properly</a:t>
            </a:r>
          </a:p>
          <a:p>
            <a:pPr marL="342900" lvl="1" indent="-342900">
              <a:buFont typeface="+mj-ea"/>
              <a:buAutoNum type="circleNumDbPlain"/>
            </a:pPr>
            <a:r>
              <a:rPr lang="en-US" dirty="0"/>
              <a:t>Run ‘Check Fact Cross References’</a:t>
            </a:r>
          </a:p>
          <a:p>
            <a:pPr marL="617220" lvl="2" indent="-342900"/>
            <a:r>
              <a:rPr lang="en-US" dirty="0"/>
              <a:t>Every attribute and named subject in the KB is listed in alpha order</a:t>
            </a:r>
          </a:p>
          <a:p>
            <a:pPr marL="617220" lvl="2" indent="-342900"/>
            <a:r>
              <a:rPr lang="en-US" dirty="0"/>
              <a:t>The name of each rule in which the attribute is used is listed under it</a:t>
            </a:r>
          </a:p>
          <a:p>
            <a:pPr marL="617220" lvl="2" indent="-342900"/>
            <a:r>
              <a:rPr lang="en-US" dirty="0"/>
              <a:t>Check visually for use in error of similarly named but not identical attributes</a:t>
            </a:r>
          </a:p>
          <a:p>
            <a:pPr marL="342900" lvl="1" indent="-342900">
              <a:buFont typeface="+mj-ea"/>
              <a:buAutoNum type="circleNumDbPlain" startAt="3"/>
            </a:pPr>
            <a:r>
              <a:rPr lang="en-US" dirty="0"/>
              <a:t>Observe rules running and transcript consultations (Manual, 8.10)</a:t>
            </a:r>
          </a:p>
          <a:p>
            <a:pPr lvl="1"/>
            <a:r>
              <a:rPr lang="en-US" dirty="0"/>
              <a:t>See rules being evaluated as they run (select gear wheel, bottom R)</a:t>
            </a:r>
          </a:p>
          <a:p>
            <a:pPr lvl="1"/>
            <a:r>
              <a:rPr lang="en-US" dirty="0"/>
              <a:t>Generate a Transcript of whole consultation (text or visual)</a:t>
            </a:r>
          </a:p>
        </p:txBody>
      </p:sp>
      <p:sp>
        <p:nvSpPr>
          <p:cNvPr id="4" name="Slide Number Placeholder 3"/>
          <p:cNvSpPr>
            <a:spLocks noGrp="1"/>
          </p:cNvSpPr>
          <p:nvPr>
            <p:ph type="sldNum" sz="quarter" idx="12"/>
          </p:nvPr>
        </p:nvSpPr>
        <p:spPr/>
        <p:txBody>
          <a:bodyPr/>
          <a:lstStyle/>
          <a:p>
            <a:fld id="{A98671AC-BDD7-A749-B322-624F152115F7}" type="slidenum">
              <a:rPr lang="en-US" smtClean="0"/>
              <a:t>40</a:t>
            </a:fld>
            <a:endParaRPr lang="en-US"/>
          </a:p>
        </p:txBody>
      </p:sp>
    </p:spTree>
    <p:extLst>
      <p:ext uri="{BB962C8B-B14F-4D97-AF65-F5344CB8AC3E}">
        <p14:creationId xmlns:p14="http://schemas.microsoft.com/office/powerpoint/2010/main" val="3527319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06568" cy="709865"/>
          </a:xfrm>
        </p:spPr>
        <p:txBody>
          <a:bodyPr>
            <a:normAutofit fontScale="90000"/>
          </a:bodyPr>
          <a:lstStyle/>
          <a:p>
            <a:r>
              <a:rPr lang="en-US" dirty="0"/>
              <a:t>10. </a:t>
            </a:r>
            <a:r>
              <a:rPr lang="en-AU" dirty="0"/>
              <a:t>Propositional representation is enough for most tasks</a:t>
            </a:r>
            <a:r>
              <a:rPr lang="en-AU" dirty="0">
                <a:effectLst/>
              </a:rPr>
              <a:t> </a:t>
            </a:r>
            <a:endParaRPr lang="en-US" dirty="0"/>
          </a:p>
        </p:txBody>
      </p:sp>
      <p:sp>
        <p:nvSpPr>
          <p:cNvPr id="3" name="Content Placeholder 2"/>
          <p:cNvSpPr>
            <a:spLocks noGrp="1"/>
          </p:cNvSpPr>
          <p:nvPr>
            <p:ph idx="1"/>
          </p:nvPr>
        </p:nvSpPr>
        <p:spPr>
          <a:xfrm>
            <a:off x="866441" y="2400300"/>
            <a:ext cx="7748922" cy="4123619"/>
          </a:xfrm>
        </p:spPr>
        <p:txBody>
          <a:bodyPr>
            <a:normAutofit/>
          </a:bodyPr>
          <a:lstStyle/>
          <a:p>
            <a:r>
              <a:rPr lang="en-US" dirty="0"/>
              <a:t>Predicate calculus (1</a:t>
            </a:r>
            <a:r>
              <a:rPr lang="en-US" baseline="30000" dirty="0"/>
              <a:t>st</a:t>
            </a:r>
            <a:r>
              <a:rPr lang="en-US" dirty="0"/>
              <a:t> order logic), where multiple instances of the same variable can have different values, is only infrequently required.</a:t>
            </a:r>
          </a:p>
          <a:p>
            <a:pPr lvl="1"/>
            <a:r>
              <a:rPr lang="en-US" dirty="0"/>
              <a:t>Extremely difficult to use a quasi-natural language knowledge representation to implement a full predicate logic system</a:t>
            </a:r>
          </a:p>
          <a:p>
            <a:pPr lvl="1"/>
            <a:r>
              <a:rPr lang="en-US" dirty="0"/>
              <a:t>Very difficult for legal experts to understand / modify</a:t>
            </a:r>
          </a:p>
          <a:p>
            <a:r>
              <a:rPr lang="en-US" dirty="0"/>
              <a:t>Others (</a:t>
            </a:r>
            <a:r>
              <a:rPr lang="en-US" dirty="0" err="1"/>
              <a:t>eg</a:t>
            </a:r>
            <a:r>
              <a:rPr lang="en-US" dirty="0"/>
              <a:t> Bench-Capon) have similarly concluded that propositional logic is sufficient for most types of legal reasoning.</a:t>
            </a:r>
          </a:p>
          <a:p>
            <a:pPr lvl="1"/>
            <a:r>
              <a:rPr lang="en-US" dirty="0"/>
              <a:t>Propositional logic originates with Aristotelian logic</a:t>
            </a:r>
          </a:p>
          <a:p>
            <a:r>
              <a:rPr lang="en-US" dirty="0" err="1"/>
              <a:t>DataLex</a:t>
            </a:r>
            <a:r>
              <a:rPr lang="en-US" dirty="0"/>
              <a:t> software allows use of variable attributes (Manual 2.12) which are similar to some limited aspects of predicate (1</a:t>
            </a:r>
            <a:r>
              <a:rPr lang="en-US" baseline="30000" dirty="0"/>
              <a:t>st</a:t>
            </a:r>
            <a:r>
              <a:rPr lang="en-US" dirty="0"/>
              <a:t> order) logic</a:t>
            </a:r>
          </a:p>
        </p:txBody>
      </p:sp>
      <p:sp>
        <p:nvSpPr>
          <p:cNvPr id="4" name="Slide Number Placeholder 3">
            <a:extLst>
              <a:ext uri="{FF2B5EF4-FFF2-40B4-BE49-F238E27FC236}">
                <a16:creationId xmlns:a16="http://schemas.microsoft.com/office/drawing/2014/main" xmlns="" id="{C19C901C-0961-8B40-AE92-B1522E428E7D}"/>
              </a:ext>
            </a:extLst>
          </p:cNvPr>
          <p:cNvSpPr>
            <a:spLocks noGrp="1"/>
          </p:cNvSpPr>
          <p:nvPr>
            <p:ph type="sldNum" sz="quarter" idx="12"/>
          </p:nvPr>
        </p:nvSpPr>
        <p:spPr/>
        <p:txBody>
          <a:bodyPr/>
          <a:lstStyle/>
          <a:p>
            <a:fld id="{A98671AC-BDD7-A749-B322-624F152115F7}" type="slidenum">
              <a:rPr lang="en-US" smtClean="0"/>
              <a:t>41</a:t>
            </a:fld>
            <a:endParaRPr lang="en-US"/>
          </a:p>
        </p:txBody>
      </p:sp>
    </p:spTree>
    <p:extLst>
      <p:ext uri="{BB962C8B-B14F-4D97-AF65-F5344CB8AC3E}">
        <p14:creationId xmlns:p14="http://schemas.microsoft.com/office/powerpoint/2010/main" val="313501198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US" dirty="0"/>
              <a:t>11. </a:t>
            </a:r>
            <a:r>
              <a:rPr lang="en-AU" dirty="0" err="1"/>
              <a:t>Inferencing</a:t>
            </a:r>
            <a:r>
              <a:rPr lang="en-AU" dirty="0"/>
              <a:t> is not enough for decision support</a:t>
            </a:r>
            <a:r>
              <a:rPr lang="en-AU" dirty="0">
                <a:effectLst/>
              </a:rPr>
              <a:t> </a:t>
            </a:r>
            <a:endParaRPr lang="en-US" dirty="0"/>
          </a:p>
        </p:txBody>
      </p:sp>
      <p:sp>
        <p:nvSpPr>
          <p:cNvPr id="3" name="Content Placeholder 2"/>
          <p:cNvSpPr>
            <a:spLocks noGrp="1"/>
          </p:cNvSpPr>
          <p:nvPr>
            <p:ph idx="1"/>
          </p:nvPr>
        </p:nvSpPr>
        <p:spPr>
          <a:xfrm>
            <a:off x="866440" y="2386013"/>
            <a:ext cx="7763210" cy="3957637"/>
          </a:xfrm>
        </p:spPr>
        <p:txBody>
          <a:bodyPr>
            <a:normAutofit lnSpcReduction="10000"/>
          </a:bodyPr>
          <a:lstStyle/>
          <a:p>
            <a:r>
              <a:rPr lang="en-US" dirty="0"/>
              <a:t>Interpretation issues cannot be eliminated from KBs</a:t>
            </a:r>
          </a:p>
          <a:p>
            <a:pPr lvl="1"/>
            <a:r>
              <a:rPr lang="en-US" dirty="0"/>
              <a:t>Many attributes will include terms which could require interpretation under unusual fact situations</a:t>
            </a:r>
          </a:p>
          <a:p>
            <a:pPr lvl="1"/>
            <a:r>
              <a:rPr lang="en-US" dirty="0"/>
              <a:t>It is impossible to either anticipate, or provide rules to resolve, every such situation where interpretation may be needed</a:t>
            </a:r>
          </a:p>
          <a:p>
            <a:pPr lvl="1"/>
            <a:r>
              <a:rPr lang="en-US" dirty="0"/>
              <a:t>Rule-based reasoning is very often not sufficient</a:t>
            </a:r>
          </a:p>
          <a:p>
            <a:r>
              <a:rPr lang="en-US" dirty="0"/>
              <a:t>Result: </a:t>
            </a:r>
            <a:r>
              <a:rPr lang="en-US" dirty="0" err="1"/>
              <a:t>inferencing</a:t>
            </a:r>
            <a:r>
              <a:rPr lang="en-US" dirty="0"/>
              <a:t> systems cannot be ‘closed’</a:t>
            </a:r>
          </a:p>
          <a:p>
            <a:pPr lvl="1"/>
            <a:r>
              <a:rPr lang="en-AU" dirty="0"/>
              <a:t>must allow &amp; assist users to access legal sources, to interpret where required, and provide the answer back to the system</a:t>
            </a:r>
          </a:p>
          <a:p>
            <a:pPr lvl="1"/>
            <a:r>
              <a:rPr lang="en-AU" dirty="0"/>
              <a:t>must allow &amp; assist users to check if law has changed since the KB was written </a:t>
            </a:r>
          </a:p>
          <a:p>
            <a:r>
              <a:rPr lang="en-AU" dirty="0"/>
              <a:t>Exception: Some simple apps designed for end users might eliminate any ambiguous variables by simplification.</a:t>
            </a:r>
          </a:p>
        </p:txBody>
      </p:sp>
      <p:sp>
        <p:nvSpPr>
          <p:cNvPr id="4" name="Slide Number Placeholder 3">
            <a:extLst>
              <a:ext uri="{FF2B5EF4-FFF2-40B4-BE49-F238E27FC236}">
                <a16:creationId xmlns:a16="http://schemas.microsoft.com/office/drawing/2014/main" xmlns="" id="{A573FC78-721F-A546-98DE-92684E78C553}"/>
              </a:ext>
            </a:extLst>
          </p:cNvPr>
          <p:cNvSpPr>
            <a:spLocks noGrp="1"/>
          </p:cNvSpPr>
          <p:nvPr>
            <p:ph type="sldNum" sz="quarter" idx="12"/>
          </p:nvPr>
        </p:nvSpPr>
        <p:spPr/>
        <p:txBody>
          <a:bodyPr/>
          <a:lstStyle/>
          <a:p>
            <a:fld id="{A98671AC-BDD7-A749-B322-624F152115F7}" type="slidenum">
              <a:rPr lang="en-US" smtClean="0"/>
              <a:t>42</a:t>
            </a:fld>
            <a:endParaRPr lang="en-US"/>
          </a:p>
        </p:txBody>
      </p:sp>
    </p:spTree>
    <p:extLst>
      <p:ext uri="{BB962C8B-B14F-4D97-AF65-F5344CB8AC3E}">
        <p14:creationId xmlns:p14="http://schemas.microsoft.com/office/powerpoint/2010/main" val="22860639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905958" cy="709865"/>
          </a:xfrm>
        </p:spPr>
        <p:txBody>
          <a:bodyPr>
            <a:normAutofit fontScale="90000"/>
          </a:bodyPr>
          <a:lstStyle/>
          <a:p>
            <a:r>
              <a:rPr lang="en-US" dirty="0"/>
              <a:t>12. Decision support systems: </a:t>
            </a:r>
            <a:r>
              <a:rPr lang="en-AU" dirty="0"/>
              <a:t>Semi-expert systems and users collaborate</a:t>
            </a:r>
            <a:r>
              <a:rPr lang="en-AU" dirty="0">
                <a:effectLst/>
              </a:rPr>
              <a:t> </a:t>
            </a:r>
            <a:endParaRPr lang="en-US" dirty="0"/>
          </a:p>
        </p:txBody>
      </p:sp>
      <p:sp>
        <p:nvSpPr>
          <p:cNvPr id="3" name="Content Placeholder 2"/>
          <p:cNvSpPr>
            <a:spLocks noGrp="1"/>
          </p:cNvSpPr>
          <p:nvPr>
            <p:ph idx="1"/>
          </p:nvPr>
        </p:nvSpPr>
        <p:spPr>
          <a:xfrm>
            <a:off x="866440" y="2428875"/>
            <a:ext cx="7720348" cy="3986213"/>
          </a:xfrm>
        </p:spPr>
        <p:txBody>
          <a:bodyPr>
            <a:normAutofit/>
          </a:bodyPr>
          <a:lstStyle/>
          <a:p>
            <a:r>
              <a:rPr lang="en-US" dirty="0"/>
              <a:t>‘Robot lawyers’ are a misconception</a:t>
            </a:r>
          </a:p>
          <a:p>
            <a:r>
              <a:rPr lang="en-AU" dirty="0"/>
              <a:t>Real model to aim for is a legal decision support system</a:t>
            </a:r>
          </a:p>
          <a:p>
            <a:pPr lvl="1"/>
            <a:r>
              <a:rPr lang="en-AU" dirty="0"/>
              <a:t>collaboration between a semi-expert computer system, and a semi-expert user</a:t>
            </a:r>
          </a:p>
          <a:p>
            <a:pPr lvl="1"/>
            <a:r>
              <a:rPr lang="en-AU" dirty="0"/>
              <a:t>control of a problem’s resolution alternates between them</a:t>
            </a:r>
          </a:p>
          <a:p>
            <a:r>
              <a:rPr lang="en-AU" dirty="0"/>
              <a:t>System design, and extent of reliance on the user’s expertise, depend on extent of expertise of the intended/likely users. </a:t>
            </a:r>
          </a:p>
          <a:p>
            <a:pPr lvl="1"/>
            <a:r>
              <a:rPr lang="en-AU" dirty="0"/>
              <a:t>Priority required on enhancing the user’s interpretative skills</a:t>
            </a:r>
            <a:endParaRPr lang="en-US" dirty="0"/>
          </a:p>
        </p:txBody>
      </p:sp>
      <p:sp>
        <p:nvSpPr>
          <p:cNvPr id="4" name="Slide Number Placeholder 3">
            <a:extLst>
              <a:ext uri="{FF2B5EF4-FFF2-40B4-BE49-F238E27FC236}">
                <a16:creationId xmlns:a16="http://schemas.microsoft.com/office/drawing/2014/main" xmlns="" id="{AA27C6AE-5DCD-7F45-9026-F7FC72AB2D1C}"/>
              </a:ext>
            </a:extLst>
          </p:cNvPr>
          <p:cNvSpPr>
            <a:spLocks noGrp="1"/>
          </p:cNvSpPr>
          <p:nvPr>
            <p:ph type="sldNum" sz="quarter" idx="12"/>
          </p:nvPr>
        </p:nvSpPr>
        <p:spPr/>
        <p:txBody>
          <a:bodyPr/>
          <a:lstStyle/>
          <a:p>
            <a:fld id="{A98671AC-BDD7-A749-B322-624F152115F7}" type="slidenum">
              <a:rPr lang="en-US" smtClean="0"/>
              <a:t>43</a:t>
            </a:fld>
            <a:endParaRPr lang="en-US"/>
          </a:p>
        </p:txBody>
      </p:sp>
    </p:spTree>
    <p:extLst>
      <p:ext uri="{BB962C8B-B14F-4D97-AF65-F5344CB8AC3E}">
        <p14:creationId xmlns:p14="http://schemas.microsoft.com/office/powerpoint/2010/main" val="31887498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34522" cy="709865"/>
          </a:xfrm>
        </p:spPr>
        <p:txBody>
          <a:bodyPr>
            <a:normAutofit fontScale="90000"/>
          </a:bodyPr>
          <a:lstStyle/>
          <a:p>
            <a:r>
              <a:rPr lang="en-US" dirty="0"/>
              <a:t>13. </a:t>
            </a:r>
            <a:r>
              <a:rPr lang="en-AU" dirty="0"/>
              <a:t>Legal expertise can and should be captured by multiple means</a:t>
            </a:r>
            <a:r>
              <a:rPr lang="en-AU" dirty="0">
                <a:effectLst/>
              </a:rPr>
              <a:t> </a:t>
            </a:r>
            <a:endParaRPr lang="en-US" dirty="0"/>
          </a:p>
        </p:txBody>
      </p:sp>
      <p:sp>
        <p:nvSpPr>
          <p:cNvPr id="3" name="Content Placeholder 2"/>
          <p:cNvSpPr>
            <a:spLocks noGrp="1"/>
          </p:cNvSpPr>
          <p:nvPr>
            <p:ph idx="1"/>
          </p:nvPr>
        </p:nvSpPr>
        <p:spPr>
          <a:xfrm>
            <a:off x="967409" y="2371725"/>
            <a:ext cx="7633666" cy="4114800"/>
          </a:xfrm>
        </p:spPr>
        <p:txBody>
          <a:bodyPr>
            <a:normAutofit fontScale="92500" lnSpcReduction="10000"/>
          </a:bodyPr>
          <a:lstStyle/>
          <a:p>
            <a:pPr>
              <a:lnSpc>
                <a:spcPct val="110000"/>
              </a:lnSpc>
            </a:pPr>
            <a:r>
              <a:rPr lang="en-US" dirty="0"/>
              <a:t>Knowledge-bases (KBs) are not the only form of capturing legal expertise  (but are among the most sophisticated)</a:t>
            </a:r>
          </a:p>
          <a:p>
            <a:pPr>
              <a:lnSpc>
                <a:spcPct val="110000"/>
              </a:lnSpc>
            </a:pPr>
            <a:r>
              <a:rPr lang="en-AU" dirty="0"/>
              <a:t>All technologies for utilising legal information allow legal expertise to be stored and re-used</a:t>
            </a:r>
          </a:p>
          <a:p>
            <a:pPr lvl="1">
              <a:lnSpc>
                <a:spcPct val="110000"/>
              </a:lnSpc>
            </a:pPr>
            <a:r>
              <a:rPr lang="en-AU" dirty="0"/>
              <a:t>Traditional: </a:t>
            </a:r>
            <a:r>
              <a:rPr lang="en-AU" dirty="0" err="1"/>
              <a:t>citators</a:t>
            </a:r>
            <a:r>
              <a:rPr lang="en-AU" dirty="0"/>
              <a:t>, textbooks </a:t>
            </a:r>
            <a:r>
              <a:rPr lang="en-AU" dirty="0" err="1"/>
              <a:t>etc</a:t>
            </a:r>
            <a:r>
              <a:rPr lang="en-AU" dirty="0"/>
              <a:t> </a:t>
            </a:r>
          </a:p>
          <a:p>
            <a:pPr>
              <a:lnSpc>
                <a:spcPct val="110000"/>
              </a:lnSpc>
            </a:pPr>
            <a:r>
              <a:rPr lang="en-AU" dirty="0"/>
              <a:t>All available new technologies (</a:t>
            </a:r>
            <a:r>
              <a:rPr lang="en-AU" dirty="0" err="1"/>
              <a:t>eg</a:t>
            </a:r>
            <a:r>
              <a:rPr lang="en-AU" dirty="0"/>
              <a:t> text retrieval, hypertext) should be utilised to store and re-use appropriate expertise</a:t>
            </a:r>
          </a:p>
          <a:p>
            <a:pPr lvl="1">
              <a:lnSpc>
                <a:spcPct val="110000"/>
              </a:lnSpc>
            </a:pPr>
            <a:r>
              <a:rPr lang="en-AU" dirty="0"/>
              <a:t>Links from KBs in operation to sources/commentary, &amp; stored searches to find updates, are embodied expertise</a:t>
            </a:r>
          </a:p>
          <a:p>
            <a:pPr>
              <a:lnSpc>
                <a:spcPct val="110000"/>
              </a:lnSpc>
            </a:pPr>
            <a:r>
              <a:rPr lang="en-AU" dirty="0"/>
              <a:t>Integration between KBs and other forms of stored expertise, transparent to users, is the key to effective ‘open-ended’ apps</a:t>
            </a:r>
          </a:p>
          <a:p>
            <a:pPr lvl="1">
              <a:lnSpc>
                <a:spcPct val="110000"/>
              </a:lnSpc>
            </a:pPr>
            <a:r>
              <a:rPr lang="en-AU" dirty="0"/>
              <a:t>This is the </a:t>
            </a:r>
            <a:r>
              <a:rPr lang="en-AU" dirty="0" err="1"/>
              <a:t>AustLII</a:t>
            </a:r>
            <a:r>
              <a:rPr lang="en-AU" dirty="0"/>
              <a:t>/</a:t>
            </a:r>
            <a:r>
              <a:rPr lang="en-AU" dirty="0" err="1"/>
              <a:t>DataLex</a:t>
            </a:r>
            <a:r>
              <a:rPr lang="en-AU" dirty="0"/>
              <a:t> approach</a:t>
            </a:r>
            <a:endParaRPr lang="en-US" dirty="0"/>
          </a:p>
          <a:p>
            <a:endParaRPr lang="en-US" dirty="0"/>
          </a:p>
        </p:txBody>
      </p:sp>
      <p:sp>
        <p:nvSpPr>
          <p:cNvPr id="4" name="Slide Number Placeholder 3">
            <a:extLst>
              <a:ext uri="{FF2B5EF4-FFF2-40B4-BE49-F238E27FC236}">
                <a16:creationId xmlns:a16="http://schemas.microsoft.com/office/drawing/2014/main" xmlns="" id="{3ACD5E03-B15B-CC4B-91F0-033542FDB5FD}"/>
              </a:ext>
            </a:extLst>
          </p:cNvPr>
          <p:cNvSpPr>
            <a:spLocks noGrp="1"/>
          </p:cNvSpPr>
          <p:nvPr>
            <p:ph type="sldNum" sz="quarter" idx="12"/>
          </p:nvPr>
        </p:nvSpPr>
        <p:spPr/>
        <p:txBody>
          <a:bodyPr/>
          <a:lstStyle/>
          <a:p>
            <a:fld id="{A98671AC-BDD7-A749-B322-624F152115F7}" type="slidenum">
              <a:rPr lang="en-US" smtClean="0"/>
              <a:t>44</a:t>
            </a:fld>
            <a:endParaRPr lang="en-US"/>
          </a:p>
        </p:txBody>
      </p:sp>
    </p:spTree>
    <p:extLst>
      <p:ext uri="{BB962C8B-B14F-4D97-AF65-F5344CB8AC3E}">
        <p14:creationId xmlns:p14="http://schemas.microsoft.com/office/powerpoint/2010/main" val="247836980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77384" cy="709865"/>
          </a:xfrm>
        </p:spPr>
        <p:txBody>
          <a:bodyPr>
            <a:noAutofit/>
          </a:bodyPr>
          <a:lstStyle/>
          <a:p>
            <a:r>
              <a:rPr lang="en-US" sz="2100" dirty="0"/>
              <a:t>Constitution s44 KB </a:t>
            </a:r>
            <a:r>
              <a:rPr lang="mr-IN" sz="2100" dirty="0"/>
              <a:t>–</a:t>
            </a:r>
            <a:r>
              <a:rPr lang="en-US" sz="2100" dirty="0"/>
              <a:t> results of embedded search for “foreign power”</a:t>
            </a:r>
          </a:p>
        </p:txBody>
      </p:sp>
      <p:sp>
        <p:nvSpPr>
          <p:cNvPr id="3" name="Slide Number Placeholder 2">
            <a:extLst>
              <a:ext uri="{FF2B5EF4-FFF2-40B4-BE49-F238E27FC236}">
                <a16:creationId xmlns:a16="http://schemas.microsoft.com/office/drawing/2014/main" xmlns="" id="{4E7CD074-E813-DF43-BA3B-D187E69826BD}"/>
              </a:ext>
            </a:extLst>
          </p:cNvPr>
          <p:cNvSpPr>
            <a:spLocks noGrp="1"/>
          </p:cNvSpPr>
          <p:nvPr>
            <p:ph type="sldNum" sz="quarter" idx="12"/>
          </p:nvPr>
        </p:nvSpPr>
        <p:spPr/>
        <p:txBody>
          <a:bodyPr/>
          <a:lstStyle/>
          <a:p>
            <a:fld id="{A98671AC-BDD7-A749-B322-624F152115F7}" type="slidenum">
              <a:rPr lang="en-US" smtClean="0"/>
              <a:t>45</a:t>
            </a:fld>
            <a:endParaRPr lang="en-US"/>
          </a:p>
        </p:txBody>
      </p:sp>
      <p:pic>
        <p:nvPicPr>
          <p:cNvPr id="12" name="Content Placeholder 11">
            <a:extLst>
              <a:ext uri="{FF2B5EF4-FFF2-40B4-BE49-F238E27FC236}">
                <a16:creationId xmlns:a16="http://schemas.microsoft.com/office/drawing/2014/main" xmlns="" id="{DCAB697E-F8A8-C946-911A-F7F59D7D6C7D}"/>
              </a:ext>
            </a:extLst>
          </p:cNvPr>
          <p:cNvPicPr>
            <a:picLocks noGrp="1" noChangeAspect="1"/>
          </p:cNvPicPr>
          <p:nvPr>
            <p:ph idx="1"/>
          </p:nvPr>
        </p:nvPicPr>
        <p:blipFill>
          <a:blip r:embed="rId2"/>
          <a:stretch>
            <a:fillRect/>
          </a:stretch>
        </p:blipFill>
        <p:spPr>
          <a:xfrm>
            <a:off x="1022478" y="2339975"/>
            <a:ext cx="7468932" cy="3765550"/>
          </a:xfrm>
        </p:spPr>
      </p:pic>
    </p:spTree>
    <p:extLst>
      <p:ext uri="{BB962C8B-B14F-4D97-AF65-F5344CB8AC3E}">
        <p14:creationId xmlns:p14="http://schemas.microsoft.com/office/powerpoint/2010/main" val="34209441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40307" cy="709865"/>
          </a:xfrm>
        </p:spPr>
        <p:txBody>
          <a:bodyPr>
            <a:normAutofit fontScale="90000"/>
          </a:bodyPr>
          <a:lstStyle/>
          <a:p>
            <a:r>
              <a:rPr lang="en-US" dirty="0"/>
              <a:t>14. </a:t>
            </a:r>
            <a:r>
              <a:rPr lang="en-AU" dirty="0"/>
              <a:t>Automate hypertext linking, and searches, from knowledge-bases</a:t>
            </a:r>
            <a:r>
              <a:rPr lang="en-AU" dirty="0">
                <a:effectLst/>
              </a:rPr>
              <a:t> </a:t>
            </a:r>
            <a:endParaRPr lang="en-US" dirty="0"/>
          </a:p>
        </p:txBody>
      </p:sp>
      <p:sp>
        <p:nvSpPr>
          <p:cNvPr id="3" name="Content Placeholder 2"/>
          <p:cNvSpPr>
            <a:spLocks noGrp="1"/>
          </p:cNvSpPr>
          <p:nvPr>
            <p:ph idx="1"/>
          </p:nvPr>
        </p:nvSpPr>
        <p:spPr>
          <a:xfrm>
            <a:off x="866441" y="2489201"/>
            <a:ext cx="7748922" cy="3983037"/>
          </a:xfrm>
        </p:spPr>
        <p:txBody>
          <a:bodyPr>
            <a:normAutofit/>
          </a:bodyPr>
          <a:lstStyle/>
          <a:p>
            <a:r>
              <a:rPr lang="en-AU" dirty="0"/>
              <a:t>Hypertext links and stored searches from dialogues and explanations increase user ability to answer questions and understand explanations</a:t>
            </a:r>
          </a:p>
          <a:p>
            <a:pPr lvl="1"/>
            <a:r>
              <a:rPr lang="en-AU" dirty="0"/>
              <a:t>to definitions, cases, </a:t>
            </a:r>
            <a:r>
              <a:rPr lang="en-AU" dirty="0" err="1"/>
              <a:t>citators</a:t>
            </a:r>
            <a:r>
              <a:rPr lang="en-AU" dirty="0"/>
              <a:t>, commentary </a:t>
            </a:r>
            <a:r>
              <a:rPr lang="en-AU" dirty="0" err="1"/>
              <a:t>etc</a:t>
            </a:r>
            <a:r>
              <a:rPr lang="en-AU" dirty="0"/>
              <a:t> </a:t>
            </a:r>
          </a:p>
          <a:p>
            <a:pPr lvl="1"/>
            <a:r>
              <a:rPr lang="en-AU" dirty="0"/>
              <a:t>can be both automated and hand-crafted (</a:t>
            </a:r>
            <a:r>
              <a:rPr lang="en-AU" dirty="0" err="1"/>
              <a:t>DataLex</a:t>
            </a:r>
            <a:r>
              <a:rPr lang="en-AU" dirty="0"/>
              <a:t> allows both). </a:t>
            </a:r>
            <a:endParaRPr lang="en-US" dirty="0"/>
          </a:p>
          <a:p>
            <a:r>
              <a:rPr lang="en-US" dirty="0">
                <a:solidFill>
                  <a:srgbClr val="FF0000"/>
                </a:solidFill>
              </a:rPr>
              <a:t>Demonstration</a:t>
            </a:r>
            <a:r>
              <a:rPr lang="en-US" dirty="0"/>
              <a:t>: </a:t>
            </a:r>
            <a:r>
              <a:rPr lang="en-US" dirty="0">
                <a:hlinkClick r:id="rId2"/>
              </a:rPr>
              <a:t>FINDER</a:t>
            </a:r>
            <a:r>
              <a:rPr lang="en-US" dirty="0"/>
              <a:t> application (Tyree, </a:t>
            </a:r>
            <a:r>
              <a:rPr lang="en-US" dirty="0" err="1"/>
              <a:t>Mowbray</a:t>
            </a:r>
            <a:r>
              <a:rPr lang="en-US" dirty="0"/>
              <a:t>) </a:t>
            </a:r>
          </a:p>
          <a:p>
            <a:pPr lvl="1"/>
            <a:r>
              <a:rPr lang="en-US" dirty="0"/>
              <a:t>Although law is pre-1987, links to </a:t>
            </a:r>
            <a:r>
              <a:rPr lang="en-US" dirty="0" err="1"/>
              <a:t>LawCite</a:t>
            </a:r>
            <a:r>
              <a:rPr lang="en-US" dirty="0"/>
              <a:t> </a:t>
            </a:r>
            <a:r>
              <a:rPr lang="en-US" dirty="0" err="1"/>
              <a:t>citator</a:t>
            </a:r>
            <a:r>
              <a:rPr lang="en-US" dirty="0"/>
              <a:t> allow up-to-date cases to be found.</a:t>
            </a:r>
          </a:p>
        </p:txBody>
      </p:sp>
      <p:sp>
        <p:nvSpPr>
          <p:cNvPr id="4" name="Slide Number Placeholder 3">
            <a:extLst>
              <a:ext uri="{FF2B5EF4-FFF2-40B4-BE49-F238E27FC236}">
                <a16:creationId xmlns:a16="http://schemas.microsoft.com/office/drawing/2014/main" xmlns="" id="{569B152D-D7A4-8E44-B431-E6FE1DCBADEA}"/>
              </a:ext>
            </a:extLst>
          </p:cNvPr>
          <p:cNvSpPr>
            <a:spLocks noGrp="1"/>
          </p:cNvSpPr>
          <p:nvPr>
            <p:ph type="sldNum" sz="quarter" idx="12"/>
          </p:nvPr>
        </p:nvSpPr>
        <p:spPr/>
        <p:txBody>
          <a:bodyPr/>
          <a:lstStyle/>
          <a:p>
            <a:fld id="{A98671AC-BDD7-A749-B322-624F152115F7}" type="slidenum">
              <a:rPr lang="en-US" smtClean="0"/>
              <a:t>46</a:t>
            </a:fld>
            <a:endParaRPr lang="en-US"/>
          </a:p>
        </p:txBody>
      </p:sp>
    </p:spTree>
    <p:extLst>
      <p:ext uri="{BB962C8B-B14F-4D97-AF65-F5344CB8AC3E}">
        <p14:creationId xmlns:p14="http://schemas.microsoft.com/office/powerpoint/2010/main" val="42512587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27055" cy="709865"/>
          </a:xfrm>
        </p:spPr>
        <p:txBody>
          <a:bodyPr>
            <a:noAutofit/>
          </a:bodyPr>
          <a:lstStyle/>
          <a:p>
            <a:r>
              <a:rPr lang="en-US" sz="2100" dirty="0"/>
              <a:t>Constitution s44 KB </a:t>
            </a:r>
            <a:r>
              <a:rPr lang="mr-IN" sz="2100" dirty="0"/>
              <a:t>–</a:t>
            </a:r>
            <a:r>
              <a:rPr lang="en-US" sz="2100" dirty="0"/>
              <a:t> embedded link to </a:t>
            </a:r>
            <a:r>
              <a:rPr lang="en-US" sz="2100" i="1" dirty="0"/>
              <a:t>Sykes v Cleary</a:t>
            </a:r>
            <a:r>
              <a:rPr lang="en-US" sz="2100" dirty="0"/>
              <a:t>, then to </a:t>
            </a:r>
            <a:r>
              <a:rPr lang="en-US" sz="2100" dirty="0" err="1"/>
              <a:t>LawCite</a:t>
            </a:r>
            <a:r>
              <a:rPr lang="en-US" sz="2100" dirty="0"/>
              <a:t> showing cases later than KB</a:t>
            </a:r>
          </a:p>
        </p:txBody>
      </p:sp>
      <p:sp>
        <p:nvSpPr>
          <p:cNvPr id="3" name="Slide Number Placeholder 2">
            <a:extLst>
              <a:ext uri="{FF2B5EF4-FFF2-40B4-BE49-F238E27FC236}">
                <a16:creationId xmlns:a16="http://schemas.microsoft.com/office/drawing/2014/main" xmlns="" id="{7BC72A0D-2DE6-DC4F-8B5A-A96DAC83FA16}"/>
              </a:ext>
            </a:extLst>
          </p:cNvPr>
          <p:cNvSpPr>
            <a:spLocks noGrp="1"/>
          </p:cNvSpPr>
          <p:nvPr>
            <p:ph type="sldNum" sz="quarter" idx="12"/>
          </p:nvPr>
        </p:nvSpPr>
        <p:spPr/>
        <p:txBody>
          <a:bodyPr/>
          <a:lstStyle/>
          <a:p>
            <a:fld id="{A98671AC-BDD7-A749-B322-624F152115F7}" type="slidenum">
              <a:rPr lang="en-US" smtClean="0"/>
              <a:t>47</a:t>
            </a:fld>
            <a:endParaRPr lang="en-US"/>
          </a:p>
        </p:txBody>
      </p:sp>
      <p:pic>
        <p:nvPicPr>
          <p:cNvPr id="12" name="Content Placeholder 11">
            <a:extLst>
              <a:ext uri="{FF2B5EF4-FFF2-40B4-BE49-F238E27FC236}">
                <a16:creationId xmlns:a16="http://schemas.microsoft.com/office/drawing/2014/main" xmlns="" id="{AD344463-0E6C-B24A-AD0B-442F6C3076D7}"/>
              </a:ext>
            </a:extLst>
          </p:cNvPr>
          <p:cNvPicPr>
            <a:picLocks noGrp="1" noChangeAspect="1"/>
          </p:cNvPicPr>
          <p:nvPr>
            <p:ph idx="1"/>
          </p:nvPr>
        </p:nvPicPr>
        <p:blipFill>
          <a:blip r:embed="rId2"/>
          <a:stretch>
            <a:fillRect/>
          </a:stretch>
        </p:blipFill>
        <p:spPr>
          <a:xfrm>
            <a:off x="884098" y="2297111"/>
            <a:ext cx="7745692" cy="4160838"/>
          </a:xfrm>
        </p:spPr>
      </p:pic>
    </p:spTree>
    <p:extLst>
      <p:ext uri="{BB962C8B-B14F-4D97-AF65-F5344CB8AC3E}">
        <p14:creationId xmlns:p14="http://schemas.microsoft.com/office/powerpoint/2010/main" val="174515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53559" cy="709865"/>
          </a:xfrm>
        </p:spPr>
        <p:txBody>
          <a:bodyPr>
            <a:normAutofit fontScale="90000"/>
          </a:bodyPr>
          <a:lstStyle/>
          <a:p>
            <a:r>
              <a:rPr lang="en-US" dirty="0"/>
              <a:t>15. </a:t>
            </a:r>
            <a:r>
              <a:rPr lang="en-AU" dirty="0"/>
              <a:t>Collaborative knowledge-bases can crowd-source ‘scaling up’</a:t>
            </a:r>
            <a:r>
              <a:rPr lang="en-AU" dirty="0">
                <a:effectLst/>
              </a:rPr>
              <a:t> </a:t>
            </a:r>
            <a:endParaRPr lang="en-US" dirty="0"/>
          </a:p>
        </p:txBody>
      </p:sp>
      <p:sp>
        <p:nvSpPr>
          <p:cNvPr id="3" name="Content Placeholder 2"/>
          <p:cNvSpPr>
            <a:spLocks noGrp="1"/>
          </p:cNvSpPr>
          <p:nvPr>
            <p:ph idx="1"/>
          </p:nvPr>
        </p:nvSpPr>
        <p:spPr>
          <a:xfrm>
            <a:off x="866440" y="2400301"/>
            <a:ext cx="7748923" cy="4014788"/>
          </a:xfrm>
        </p:spPr>
        <p:txBody>
          <a:bodyPr>
            <a:normAutofit/>
          </a:bodyPr>
          <a:lstStyle/>
          <a:p>
            <a:r>
              <a:rPr lang="en-AU" dirty="0"/>
              <a:t>Parts of knowledge-bases can be distributed across different websites, and written by different developers</a:t>
            </a:r>
          </a:p>
          <a:p>
            <a:pPr lvl="1"/>
            <a:r>
              <a:rPr lang="en-AU" dirty="0"/>
              <a:t>‘INCLUDE’ is invoked remotely as part of a consultation </a:t>
            </a:r>
          </a:p>
          <a:p>
            <a:pPr lvl="1"/>
            <a:r>
              <a:rPr lang="en-AU" dirty="0"/>
              <a:t>Helps distribute maintenance and development costs</a:t>
            </a:r>
          </a:p>
          <a:p>
            <a:pPr lvl="1"/>
            <a:r>
              <a:rPr lang="en-AU" dirty="0"/>
              <a:t>One approach to the problem of ‘scaling up’ apps </a:t>
            </a:r>
            <a:endParaRPr lang="en-US" dirty="0"/>
          </a:p>
          <a:p>
            <a:r>
              <a:rPr lang="en-US" dirty="0" err="1"/>
              <a:t>DataLex</a:t>
            </a:r>
            <a:r>
              <a:rPr lang="en-US" dirty="0"/>
              <a:t> ‘INCLUDE’ feature allows this</a:t>
            </a:r>
          </a:p>
          <a:p>
            <a:pPr lvl="1"/>
            <a:r>
              <a:rPr lang="en-US" dirty="0" err="1"/>
              <a:t>DataLex</a:t>
            </a:r>
            <a:r>
              <a:rPr lang="en-US" dirty="0"/>
              <a:t> Manual part 5.6 ‘Cooperative </a:t>
            </a:r>
            <a:r>
              <a:rPr lang="en-US" dirty="0" err="1"/>
              <a:t>inferencing</a:t>
            </a:r>
            <a:r>
              <a:rPr lang="en-US" dirty="0"/>
              <a:t>’</a:t>
            </a:r>
          </a:p>
          <a:p>
            <a:r>
              <a:rPr lang="en-US" dirty="0"/>
              <a:t>Examples using INCLUDEs are</a:t>
            </a:r>
          </a:p>
          <a:p>
            <a:pPr lvl="1"/>
            <a:r>
              <a:rPr lang="en-US" dirty="0">
                <a:hlinkClick r:id="rId2"/>
              </a:rPr>
              <a:t>Privacy Act 1988 (Cth) procedures consultation</a:t>
            </a:r>
            <a:r>
              <a:rPr lang="en-US" dirty="0"/>
              <a:t> </a:t>
            </a:r>
          </a:p>
          <a:p>
            <a:pPr lvl="1"/>
            <a:r>
              <a:rPr lang="en-US" dirty="0">
                <a:hlinkClick r:id="rId3"/>
              </a:rPr>
              <a:t>Freedom of Information consultation</a:t>
            </a:r>
            <a:r>
              <a:rPr lang="en-US" dirty="0"/>
              <a:t> (previous </a:t>
            </a:r>
            <a:r>
              <a:rPr lang="en-US" dirty="0">
                <a:solidFill>
                  <a:srgbClr val="FF0000"/>
                </a:solidFill>
              </a:rPr>
              <a:t>Demonstration</a:t>
            </a:r>
            <a:r>
              <a:rPr lang="en-US" dirty="0"/>
              <a:t>)</a:t>
            </a:r>
          </a:p>
        </p:txBody>
      </p:sp>
      <p:sp>
        <p:nvSpPr>
          <p:cNvPr id="4" name="Slide Number Placeholder 3">
            <a:extLst>
              <a:ext uri="{FF2B5EF4-FFF2-40B4-BE49-F238E27FC236}">
                <a16:creationId xmlns:a16="http://schemas.microsoft.com/office/drawing/2014/main" xmlns="" id="{0DE759BB-F2D9-3043-B2A9-52F243D7A8A1}"/>
              </a:ext>
            </a:extLst>
          </p:cNvPr>
          <p:cNvSpPr>
            <a:spLocks noGrp="1"/>
          </p:cNvSpPr>
          <p:nvPr>
            <p:ph type="sldNum" sz="quarter" idx="12"/>
          </p:nvPr>
        </p:nvSpPr>
        <p:spPr/>
        <p:txBody>
          <a:bodyPr/>
          <a:lstStyle/>
          <a:p>
            <a:fld id="{A98671AC-BDD7-A749-B322-624F152115F7}" type="slidenum">
              <a:rPr lang="en-US" smtClean="0"/>
              <a:t>48</a:t>
            </a:fld>
            <a:endParaRPr lang="en-US"/>
          </a:p>
        </p:txBody>
      </p:sp>
    </p:spTree>
    <p:extLst>
      <p:ext uri="{BB962C8B-B14F-4D97-AF65-F5344CB8AC3E}">
        <p14:creationId xmlns:p14="http://schemas.microsoft.com/office/powerpoint/2010/main" val="268195717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15. </a:t>
            </a:r>
            <a:r>
              <a:rPr lang="mr-IN" sz="2800" dirty="0"/>
              <a:t>…</a:t>
            </a:r>
            <a:r>
              <a:rPr lang="en-AU" sz="2800" dirty="0"/>
              <a:t>. ‘scaling up’: Possible approaches</a:t>
            </a:r>
            <a:endParaRPr lang="en-US" sz="2800" dirty="0"/>
          </a:p>
        </p:txBody>
      </p:sp>
      <p:sp>
        <p:nvSpPr>
          <p:cNvPr id="3" name="Content Placeholder 2"/>
          <p:cNvSpPr>
            <a:spLocks noGrp="1"/>
          </p:cNvSpPr>
          <p:nvPr>
            <p:ph idx="1"/>
          </p:nvPr>
        </p:nvSpPr>
        <p:spPr>
          <a:xfrm>
            <a:off x="866441" y="2386013"/>
            <a:ext cx="7734634" cy="3883651"/>
          </a:xfrm>
        </p:spPr>
        <p:txBody>
          <a:bodyPr/>
          <a:lstStyle/>
          <a:p>
            <a:r>
              <a:rPr lang="en-US" dirty="0"/>
              <a:t>The problem of </a:t>
            </a:r>
            <a:r>
              <a:rPr lang="en-US" b="1" dirty="0"/>
              <a:t>‘scaling up’ </a:t>
            </a:r>
            <a:r>
              <a:rPr lang="en-US" dirty="0"/>
              <a:t>from demonstration-size systems to those which are useful in the real world</a:t>
            </a:r>
          </a:p>
          <a:p>
            <a:pPr lvl="1"/>
            <a:r>
              <a:rPr lang="en-US" dirty="0"/>
              <a:t>An aspect of the ‘knowledge acquisition bottleneck’</a:t>
            </a:r>
          </a:p>
          <a:p>
            <a:pPr lvl="1"/>
            <a:r>
              <a:rPr lang="en-US" dirty="0"/>
              <a:t>Must remember the test is utility, not completeness</a:t>
            </a:r>
          </a:p>
          <a:p>
            <a:pPr>
              <a:buFont typeface="+mj-ea"/>
              <a:buAutoNum type="circleNumDbPlain"/>
            </a:pPr>
            <a:r>
              <a:rPr lang="en-US" dirty="0"/>
              <a:t>Collaborative development of KBs?</a:t>
            </a:r>
          </a:p>
          <a:p>
            <a:pPr lvl="1"/>
            <a:r>
              <a:rPr lang="en-US" dirty="0"/>
              <a:t>A closed wiki for ‘trusted’ developers (</a:t>
            </a:r>
            <a:r>
              <a:rPr lang="en-US" dirty="0" err="1"/>
              <a:t>ie</a:t>
            </a:r>
            <a:r>
              <a:rPr lang="en-US" dirty="0"/>
              <a:t> not open like Wikipedia) </a:t>
            </a:r>
          </a:p>
          <a:p>
            <a:pPr>
              <a:buFont typeface="+mj-ea"/>
              <a:buAutoNum type="circleNumDbPlain"/>
            </a:pPr>
            <a:r>
              <a:rPr lang="en-US" dirty="0"/>
              <a:t>Semi-automated conversion of statutes into KBs? </a:t>
            </a:r>
          </a:p>
          <a:p>
            <a:pPr lvl="1"/>
            <a:r>
              <a:rPr lang="en-US" dirty="0"/>
              <a:t>Could some predictable aspects (</a:t>
            </a:r>
            <a:r>
              <a:rPr lang="en-US" dirty="0" err="1"/>
              <a:t>eg</a:t>
            </a:r>
            <a:r>
              <a:rPr lang="en-US" dirty="0"/>
              <a:t> definitions) be automated?</a:t>
            </a:r>
          </a:p>
          <a:p>
            <a:pPr lvl="1"/>
            <a:r>
              <a:rPr lang="en-US" dirty="0"/>
              <a:t>Human checking and finishing necessary</a:t>
            </a:r>
          </a:p>
          <a:p>
            <a:pPr>
              <a:buFont typeface="+mj-ea"/>
              <a:buAutoNum type="circleNumDbPlain"/>
            </a:pPr>
            <a:r>
              <a:rPr lang="en-US" dirty="0"/>
              <a:t>Better KB construction tools to assist quick development </a:t>
            </a:r>
          </a:p>
        </p:txBody>
      </p:sp>
      <p:sp>
        <p:nvSpPr>
          <p:cNvPr id="4" name="Slide Number Placeholder 3"/>
          <p:cNvSpPr>
            <a:spLocks noGrp="1"/>
          </p:cNvSpPr>
          <p:nvPr>
            <p:ph type="sldNum" sz="quarter" idx="12"/>
          </p:nvPr>
        </p:nvSpPr>
        <p:spPr/>
        <p:txBody>
          <a:bodyPr/>
          <a:lstStyle/>
          <a:p>
            <a:fld id="{A98671AC-BDD7-A749-B322-624F152115F7}" type="slidenum">
              <a:rPr lang="en-US" smtClean="0"/>
              <a:t>49</a:t>
            </a:fld>
            <a:endParaRPr lang="en-US"/>
          </a:p>
        </p:txBody>
      </p:sp>
    </p:spTree>
    <p:extLst>
      <p:ext uri="{BB962C8B-B14F-4D97-AF65-F5344CB8AC3E}">
        <p14:creationId xmlns:p14="http://schemas.microsoft.com/office/powerpoint/2010/main" val="26085357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02EDF83-3ED3-224F-8714-B2F122EB18B5}"/>
              </a:ext>
            </a:extLst>
          </p:cNvPr>
          <p:cNvSpPr>
            <a:spLocks noGrp="1"/>
          </p:cNvSpPr>
          <p:nvPr>
            <p:ph type="sldNum" sz="quarter" idx="12"/>
          </p:nvPr>
        </p:nvSpPr>
        <p:spPr/>
        <p:txBody>
          <a:bodyPr/>
          <a:lstStyle/>
          <a:p>
            <a:fld id="{A98671AC-BDD7-A749-B322-624F152115F7}" type="slidenum">
              <a:rPr lang="en-US" smtClean="0"/>
              <a:t>5</a:t>
            </a:fld>
            <a:endParaRPr lang="en-US"/>
          </a:p>
        </p:txBody>
      </p:sp>
      <p:sp>
        <p:nvSpPr>
          <p:cNvPr id="7" name="TextBox 6">
            <a:extLst>
              <a:ext uri="{FF2B5EF4-FFF2-40B4-BE49-F238E27FC236}">
                <a16:creationId xmlns:a16="http://schemas.microsoft.com/office/drawing/2014/main" xmlns="" id="{013A099F-F7B4-6A47-977B-3DD12ED608BC}"/>
              </a:ext>
            </a:extLst>
          </p:cNvPr>
          <p:cNvSpPr txBox="1"/>
          <p:nvPr/>
        </p:nvSpPr>
        <p:spPr>
          <a:xfrm>
            <a:off x="828675" y="500063"/>
            <a:ext cx="5280863" cy="461665"/>
          </a:xfrm>
          <a:prstGeom prst="rect">
            <a:avLst/>
          </a:prstGeom>
          <a:noFill/>
        </p:spPr>
        <p:txBody>
          <a:bodyPr wrap="none" rtlCol="0">
            <a:spAutoFit/>
          </a:bodyPr>
          <a:lstStyle/>
          <a:p>
            <a:r>
              <a:rPr lang="en-US" sz="2400" dirty="0"/>
              <a:t>AI </a:t>
            </a:r>
            <a:r>
              <a:rPr lang="en-US" sz="2400" dirty="0" smtClean="0"/>
              <a:t>paradigms  (one of many versions)</a:t>
            </a:r>
            <a:endParaRPr lang="en-US" sz="2400" dirty="0"/>
          </a:p>
        </p:txBody>
      </p:sp>
      <p:pic>
        <p:nvPicPr>
          <p:cNvPr id="11" name="Picture 10">
            <a:extLst>
              <a:ext uri="{FF2B5EF4-FFF2-40B4-BE49-F238E27FC236}">
                <a16:creationId xmlns:a16="http://schemas.microsoft.com/office/drawing/2014/main" xmlns="" id="{46C89065-E5E0-574E-962E-2583B4642236}"/>
              </a:ext>
            </a:extLst>
          </p:cNvPr>
          <p:cNvPicPr>
            <a:picLocks noChangeAspect="1"/>
          </p:cNvPicPr>
          <p:nvPr/>
        </p:nvPicPr>
        <p:blipFill>
          <a:blip r:embed="rId2"/>
          <a:stretch>
            <a:fillRect/>
          </a:stretch>
        </p:blipFill>
        <p:spPr>
          <a:xfrm>
            <a:off x="714379" y="1108592"/>
            <a:ext cx="7986713" cy="5727994"/>
          </a:xfrm>
          <a:prstGeom prst="rect">
            <a:avLst/>
          </a:prstGeom>
        </p:spPr>
      </p:pic>
    </p:spTree>
    <p:extLst>
      <p:ext uri="{BB962C8B-B14F-4D97-AF65-F5344CB8AC3E}">
        <p14:creationId xmlns:p14="http://schemas.microsoft.com/office/powerpoint/2010/main" val="333193522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24248-FF6C-E147-B841-559E6C324993}"/>
              </a:ext>
            </a:extLst>
          </p:cNvPr>
          <p:cNvSpPr>
            <a:spLocks noGrp="1"/>
          </p:cNvSpPr>
          <p:nvPr>
            <p:ph type="title"/>
          </p:nvPr>
        </p:nvSpPr>
        <p:spPr/>
        <p:txBody>
          <a:bodyPr>
            <a:normAutofit fontScale="90000"/>
          </a:bodyPr>
          <a:lstStyle/>
          <a:p>
            <a:r>
              <a:rPr lang="en-US" dirty="0"/>
              <a:t>Recap: 15 principles for sustainable legal app development</a:t>
            </a:r>
          </a:p>
        </p:txBody>
      </p:sp>
      <p:sp>
        <p:nvSpPr>
          <p:cNvPr id="3" name="Content Placeholder 2">
            <a:extLst>
              <a:ext uri="{FF2B5EF4-FFF2-40B4-BE49-F238E27FC236}">
                <a16:creationId xmlns:a16="http://schemas.microsoft.com/office/drawing/2014/main" xmlns="" id="{3141FC8A-5EF4-EA4C-888F-D9AD2AAAE2DD}"/>
              </a:ext>
            </a:extLst>
          </p:cNvPr>
          <p:cNvSpPr>
            <a:spLocks noGrp="1"/>
          </p:cNvSpPr>
          <p:nvPr>
            <p:ph idx="1"/>
          </p:nvPr>
        </p:nvSpPr>
        <p:spPr>
          <a:xfrm>
            <a:off x="500063" y="2257425"/>
            <a:ext cx="8143875" cy="4357688"/>
          </a:xfrm>
        </p:spPr>
        <p:txBody>
          <a:bodyPr numCol="3" spcCol="144000">
            <a:normAutofit lnSpcReduction="10000"/>
          </a:bodyPr>
          <a:lstStyle/>
          <a:p>
            <a:pPr>
              <a:buFont typeface="+mj-lt"/>
              <a:buAutoNum type="arabicPeriod"/>
            </a:pPr>
            <a:r>
              <a:rPr lang="en-US" sz="1700" dirty="0"/>
              <a:t>Law is not ‘just another problem domain’</a:t>
            </a:r>
          </a:p>
          <a:p>
            <a:pPr>
              <a:buFont typeface="+mj-lt"/>
              <a:buAutoNum type="arabicPeriod"/>
            </a:pPr>
            <a:r>
              <a:rPr lang="en-US" sz="1700" dirty="0"/>
              <a:t>Expertise is relative</a:t>
            </a:r>
          </a:p>
          <a:p>
            <a:pPr>
              <a:buFont typeface="+mj-lt"/>
              <a:buAutoNum type="arabicPeriod"/>
            </a:pPr>
            <a:r>
              <a:rPr lang="en-US" sz="1700" dirty="0"/>
              <a:t>No AI tool suits all types of problems</a:t>
            </a:r>
          </a:p>
          <a:p>
            <a:pPr>
              <a:buFont typeface="+mj-lt"/>
              <a:buAutoNum type="arabicPeriod"/>
            </a:pPr>
            <a:r>
              <a:rPr lang="en-US" sz="1700" dirty="0"/>
              <a:t>Start with legislation, not case law</a:t>
            </a:r>
          </a:p>
          <a:p>
            <a:pPr>
              <a:buFont typeface="+mj-lt"/>
              <a:buAutoNum type="arabicPeriod"/>
            </a:pPr>
            <a:r>
              <a:rPr lang="en-US" sz="1700" dirty="0"/>
              <a:t>Aim to handle complexity</a:t>
            </a:r>
          </a:p>
          <a:p>
            <a:pPr>
              <a:buFont typeface="+mj-lt"/>
              <a:buAutoNum type="arabicPeriod"/>
            </a:pPr>
            <a:r>
              <a:rPr lang="en-US" sz="1700" dirty="0"/>
              <a:t>Users </a:t>
            </a:r>
            <a:r>
              <a:rPr lang="en-US" sz="1700" dirty="0" err="1"/>
              <a:t>organisations</a:t>
            </a:r>
            <a:r>
              <a:rPr lang="en-US" sz="1700" dirty="0"/>
              <a:t> should maintain their own knowledge-bases</a:t>
            </a:r>
          </a:p>
          <a:p>
            <a:pPr>
              <a:buFont typeface="+mj-lt"/>
              <a:buAutoNum type="arabicPeriod"/>
            </a:pPr>
            <a:endParaRPr lang="en-US" sz="1700" dirty="0"/>
          </a:p>
          <a:p>
            <a:pPr>
              <a:buFont typeface="+mj-lt"/>
              <a:buAutoNum type="arabicPeriod"/>
            </a:pPr>
            <a:r>
              <a:rPr lang="en-US" sz="1700" dirty="0"/>
              <a:t>Use declarative knowledge representations where possible</a:t>
            </a:r>
          </a:p>
          <a:p>
            <a:pPr>
              <a:buFont typeface="+mj-lt"/>
              <a:buAutoNum type="arabicPeriod"/>
            </a:pPr>
            <a:r>
              <a:rPr lang="en-US" sz="1700" dirty="0"/>
              <a:t>Isomorphism is desirable</a:t>
            </a:r>
          </a:p>
          <a:p>
            <a:pPr>
              <a:buFont typeface="+mj-lt"/>
              <a:buAutoNum type="arabicPeriod"/>
            </a:pPr>
            <a:r>
              <a:rPr lang="en-US" sz="1700" dirty="0"/>
              <a:t>Quasi-natural-language knowledge-bases avoid repetitive coding</a:t>
            </a:r>
          </a:p>
          <a:p>
            <a:pPr>
              <a:buFont typeface="+mj-lt"/>
              <a:buAutoNum type="arabicPeriod"/>
            </a:pPr>
            <a:r>
              <a:rPr lang="en-US" sz="1700" dirty="0"/>
              <a:t>Propositional representation is enough for most tasks</a:t>
            </a:r>
          </a:p>
          <a:p>
            <a:pPr>
              <a:buFont typeface="+mj-lt"/>
              <a:buAutoNum type="arabicPeriod"/>
            </a:pPr>
            <a:r>
              <a:rPr lang="en-US" sz="1700" dirty="0"/>
              <a:t>Inferencing is not enough for decision support</a:t>
            </a:r>
          </a:p>
          <a:p>
            <a:pPr>
              <a:buFont typeface="+mj-lt"/>
              <a:buAutoNum type="arabicPeriod"/>
            </a:pPr>
            <a:r>
              <a:rPr lang="en-US" sz="1700" dirty="0"/>
              <a:t>Semi-expert systems and users collaborate</a:t>
            </a:r>
          </a:p>
          <a:p>
            <a:pPr>
              <a:buFont typeface="+mj-lt"/>
              <a:buAutoNum type="arabicPeriod"/>
            </a:pPr>
            <a:r>
              <a:rPr lang="en-US" sz="1700" dirty="0"/>
              <a:t>Legal expertise can and should be captured by multiple means</a:t>
            </a:r>
          </a:p>
          <a:p>
            <a:pPr>
              <a:buFont typeface="+mj-lt"/>
              <a:buAutoNum type="arabicPeriod"/>
            </a:pPr>
            <a:r>
              <a:rPr lang="en-US" sz="1700" dirty="0"/>
              <a:t>Automate hypertext linking, and searches, from knowledge-bases</a:t>
            </a:r>
          </a:p>
          <a:p>
            <a:pPr>
              <a:buFont typeface="+mj-lt"/>
              <a:buAutoNum type="arabicPeriod"/>
            </a:pPr>
            <a:r>
              <a:rPr lang="en-US" sz="1700" dirty="0"/>
              <a:t>Collaborative knowledge-bases can assist ‘scaling up’</a:t>
            </a:r>
            <a:endParaRPr lang="en-US" dirty="0"/>
          </a:p>
        </p:txBody>
      </p:sp>
      <p:sp>
        <p:nvSpPr>
          <p:cNvPr id="4" name="Slide Number Placeholder 3">
            <a:extLst>
              <a:ext uri="{FF2B5EF4-FFF2-40B4-BE49-F238E27FC236}">
                <a16:creationId xmlns:a16="http://schemas.microsoft.com/office/drawing/2014/main" xmlns="" id="{7764729E-F6E8-A24D-A7E6-FAA68AE5BF0F}"/>
              </a:ext>
            </a:extLst>
          </p:cNvPr>
          <p:cNvSpPr>
            <a:spLocks noGrp="1"/>
          </p:cNvSpPr>
          <p:nvPr>
            <p:ph type="sldNum" sz="quarter" idx="12"/>
          </p:nvPr>
        </p:nvSpPr>
        <p:spPr/>
        <p:txBody>
          <a:bodyPr/>
          <a:lstStyle/>
          <a:p>
            <a:fld id="{A98671AC-BDD7-A749-B322-624F152115F7}" type="slidenum">
              <a:rPr lang="en-US" smtClean="0"/>
              <a:t>50</a:t>
            </a:fld>
            <a:endParaRPr lang="en-US"/>
          </a:p>
        </p:txBody>
      </p:sp>
    </p:spTree>
    <p:extLst>
      <p:ext uri="{BB962C8B-B14F-4D97-AF65-F5344CB8AC3E}">
        <p14:creationId xmlns:p14="http://schemas.microsoft.com/office/powerpoint/2010/main" val="12869869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53559" cy="709865"/>
          </a:xfrm>
        </p:spPr>
        <p:txBody>
          <a:bodyPr wrap="none">
            <a:normAutofit fontScale="90000"/>
          </a:bodyPr>
          <a:lstStyle/>
          <a:p>
            <a:r>
              <a:rPr lang="en-US" dirty="0"/>
              <a:t>Exercise:</a:t>
            </a:r>
            <a:br>
              <a:rPr lang="en-US" dirty="0"/>
            </a:br>
            <a:r>
              <a:rPr lang="en-US" dirty="0"/>
              <a:t>Which of these 15 ‘principles’ are relevant?</a:t>
            </a:r>
          </a:p>
        </p:txBody>
      </p:sp>
      <p:sp>
        <p:nvSpPr>
          <p:cNvPr id="3" name="Content Placeholder 2"/>
          <p:cNvSpPr>
            <a:spLocks noGrp="1"/>
          </p:cNvSpPr>
          <p:nvPr>
            <p:ph idx="1"/>
          </p:nvPr>
        </p:nvSpPr>
        <p:spPr>
          <a:xfrm>
            <a:off x="866440" y="2489201"/>
            <a:ext cx="7734635" cy="3840162"/>
          </a:xfrm>
        </p:spPr>
        <p:txBody>
          <a:bodyPr>
            <a:normAutofit/>
          </a:bodyPr>
          <a:lstStyle/>
          <a:p>
            <a:pPr lvl="1"/>
            <a:r>
              <a:rPr lang="en-AU" dirty="0"/>
              <a:t>Which of these 15 points are likely to be relevant to the development of legal apps </a:t>
            </a:r>
            <a:r>
              <a:rPr lang="en-AU" i="1" dirty="0"/>
              <a:t>that you might undertake </a:t>
            </a:r>
            <a:r>
              <a:rPr lang="en-AU" dirty="0"/>
              <a:t>(irrespective of which software you use), and which are not relevant? Why is that? </a:t>
            </a:r>
          </a:p>
          <a:p>
            <a:pPr lvl="1"/>
            <a:r>
              <a:rPr lang="en-AU" dirty="0"/>
              <a:t>Are there </a:t>
            </a:r>
            <a:r>
              <a:rPr lang="en-AU" i="1" dirty="0"/>
              <a:t>other general principles </a:t>
            </a:r>
            <a:r>
              <a:rPr lang="en-AU" dirty="0"/>
              <a:t>you would suggest should be added to any list of general principles for the development of applications?</a:t>
            </a:r>
          </a:p>
          <a:p>
            <a:pPr lvl="1"/>
            <a:r>
              <a:rPr lang="en-AU" i="1" dirty="0"/>
              <a:t>How different </a:t>
            </a:r>
            <a:r>
              <a:rPr lang="en-AU" dirty="0"/>
              <a:t>are principles relevant to assisting organisations providing free legal advice services likely be from those relevant to commercial or government organisation?</a:t>
            </a:r>
          </a:p>
        </p:txBody>
      </p:sp>
      <p:sp>
        <p:nvSpPr>
          <p:cNvPr id="4" name="Slide Number Placeholder 3">
            <a:extLst>
              <a:ext uri="{FF2B5EF4-FFF2-40B4-BE49-F238E27FC236}">
                <a16:creationId xmlns:a16="http://schemas.microsoft.com/office/drawing/2014/main" xmlns="" id="{BAE6CD4F-104F-8E4F-97A2-774CF0A5FF02}"/>
              </a:ext>
            </a:extLst>
          </p:cNvPr>
          <p:cNvSpPr>
            <a:spLocks noGrp="1"/>
          </p:cNvSpPr>
          <p:nvPr>
            <p:ph type="sldNum" sz="quarter" idx="12"/>
          </p:nvPr>
        </p:nvSpPr>
        <p:spPr/>
        <p:txBody>
          <a:bodyPr/>
          <a:lstStyle/>
          <a:p>
            <a:fld id="{A98671AC-BDD7-A749-B322-624F152115F7}" type="slidenum">
              <a:rPr lang="en-US" smtClean="0"/>
              <a:t>51</a:t>
            </a:fld>
            <a:endParaRPr lang="en-US"/>
          </a:p>
        </p:txBody>
      </p:sp>
    </p:spTree>
    <p:extLst>
      <p:ext uri="{BB962C8B-B14F-4D97-AF65-F5344CB8AC3E}">
        <p14:creationId xmlns:p14="http://schemas.microsoft.com/office/powerpoint/2010/main" val="228261447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1EC5A-7AC6-2C44-894F-08E2A5430B8E}"/>
              </a:ext>
            </a:extLst>
          </p:cNvPr>
          <p:cNvSpPr>
            <a:spLocks noGrp="1"/>
          </p:cNvSpPr>
          <p:nvPr>
            <p:ph type="title"/>
          </p:nvPr>
        </p:nvSpPr>
        <p:spPr/>
        <p:txBody>
          <a:bodyPr>
            <a:normAutofit fontScale="90000"/>
          </a:bodyPr>
          <a:lstStyle/>
          <a:p>
            <a:r>
              <a:rPr lang="en-US" dirty="0"/>
              <a:t>The </a:t>
            </a:r>
            <a:r>
              <a:rPr lang="en-US" dirty="0" err="1"/>
              <a:t>DataLex</a:t>
            </a:r>
            <a:r>
              <a:rPr lang="en-US" dirty="0"/>
              <a:t> system within </a:t>
            </a:r>
            <a:r>
              <a:rPr lang="en-US" dirty="0" err="1"/>
              <a:t>AustLII</a:t>
            </a:r>
            <a:r>
              <a:rPr lang="en-US" dirty="0"/>
              <a:t> Communities</a:t>
            </a:r>
          </a:p>
        </p:txBody>
      </p:sp>
      <p:pic>
        <p:nvPicPr>
          <p:cNvPr id="7" name="Content Placeholder 6">
            <a:extLst>
              <a:ext uri="{FF2B5EF4-FFF2-40B4-BE49-F238E27FC236}">
                <a16:creationId xmlns:a16="http://schemas.microsoft.com/office/drawing/2014/main" xmlns="" id="{4781B0C3-C67C-5641-B06D-7234E70C6EDA}"/>
              </a:ext>
            </a:extLst>
          </p:cNvPr>
          <p:cNvPicPr>
            <a:picLocks noGrp="1" noChangeAspect="1"/>
          </p:cNvPicPr>
          <p:nvPr>
            <p:ph idx="1"/>
          </p:nvPr>
        </p:nvPicPr>
        <p:blipFill>
          <a:blip r:embed="rId2"/>
          <a:stretch>
            <a:fillRect/>
          </a:stretch>
        </p:blipFill>
        <p:spPr>
          <a:xfrm>
            <a:off x="1462088" y="2339975"/>
            <a:ext cx="6589712" cy="3765550"/>
          </a:xfrm>
        </p:spPr>
      </p:pic>
      <p:sp>
        <p:nvSpPr>
          <p:cNvPr id="4" name="Slide Number Placeholder 3">
            <a:extLst>
              <a:ext uri="{FF2B5EF4-FFF2-40B4-BE49-F238E27FC236}">
                <a16:creationId xmlns:a16="http://schemas.microsoft.com/office/drawing/2014/main" xmlns="" id="{2341A352-D8F7-6847-8929-A5C7B061459E}"/>
              </a:ext>
            </a:extLst>
          </p:cNvPr>
          <p:cNvSpPr>
            <a:spLocks noGrp="1"/>
          </p:cNvSpPr>
          <p:nvPr>
            <p:ph type="sldNum" sz="quarter" idx="12"/>
          </p:nvPr>
        </p:nvSpPr>
        <p:spPr/>
        <p:txBody>
          <a:bodyPr/>
          <a:lstStyle/>
          <a:p>
            <a:fld id="{A98671AC-BDD7-A749-B322-624F152115F7}" type="slidenum">
              <a:rPr lang="en-US" smtClean="0"/>
              <a:t>52</a:t>
            </a:fld>
            <a:endParaRPr lang="en-US"/>
          </a:p>
        </p:txBody>
      </p:sp>
    </p:spTree>
    <p:extLst>
      <p:ext uri="{BB962C8B-B14F-4D97-AF65-F5344CB8AC3E}">
        <p14:creationId xmlns:p14="http://schemas.microsoft.com/office/powerpoint/2010/main" val="292677253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Seminar 2: Developing a legal app using the </a:t>
            </a:r>
            <a:r>
              <a:rPr lang="en-US" sz="2800" dirty="0" err="1" smtClean="0"/>
              <a:t>DataLex</a:t>
            </a:r>
            <a:r>
              <a:rPr lang="en-US" sz="2800" dirty="0" smtClean="0"/>
              <a:t> software &amp; </a:t>
            </a:r>
            <a:r>
              <a:rPr lang="en-US" sz="2800" dirty="0" err="1" smtClean="0"/>
              <a:t>AustLII</a:t>
            </a:r>
            <a:endParaRPr lang="en-US" sz="2800" dirty="0"/>
          </a:p>
        </p:txBody>
      </p:sp>
      <p:sp>
        <p:nvSpPr>
          <p:cNvPr id="6" name="Content Placeholder 5"/>
          <p:cNvSpPr>
            <a:spLocks noGrp="1"/>
          </p:cNvSpPr>
          <p:nvPr>
            <p:ph idx="1"/>
          </p:nvPr>
        </p:nvSpPr>
        <p:spPr/>
        <p:txBody>
          <a:bodyPr/>
          <a:lstStyle/>
          <a:p>
            <a:r>
              <a:rPr lang="en-US" b="1" dirty="0" smtClean="0"/>
              <a:t>Before the Seminar</a:t>
            </a:r>
          </a:p>
          <a:p>
            <a:pPr lvl="1"/>
            <a:r>
              <a:rPr lang="en-US" dirty="0" smtClean="0"/>
              <a:t>Suggest you experiment with the tools, or read the Manual</a:t>
            </a:r>
          </a:p>
          <a:p>
            <a:r>
              <a:rPr lang="en-US" b="1" dirty="0" err="1" smtClean="0"/>
              <a:t>Programme</a:t>
            </a:r>
            <a:r>
              <a:rPr lang="en-US" b="1" dirty="0" smtClean="0"/>
              <a:t> (2</a:t>
            </a:r>
            <a:r>
              <a:rPr lang="en-US" b="1" baseline="30000" dirty="0" smtClean="0"/>
              <a:t>nd</a:t>
            </a:r>
            <a:r>
              <a:rPr lang="en-US" b="1" dirty="0" smtClean="0"/>
              <a:t> Seminar)</a:t>
            </a:r>
          </a:p>
          <a:p>
            <a:pPr lvl="1"/>
            <a:r>
              <a:rPr lang="en-US" dirty="0" smtClean="0"/>
              <a:t>10: 00 </a:t>
            </a:r>
            <a:r>
              <a:rPr lang="en-US" dirty="0"/>
              <a:t>– 11</a:t>
            </a:r>
            <a:r>
              <a:rPr lang="en-US" dirty="0" smtClean="0"/>
              <a:t>:10 </a:t>
            </a:r>
            <a:r>
              <a:rPr lang="en-US" dirty="0"/>
              <a:t>(70m) </a:t>
            </a:r>
            <a:r>
              <a:rPr lang="en-US" b="1" dirty="0" err="1" smtClean="0"/>
              <a:t>DataLex</a:t>
            </a:r>
            <a:r>
              <a:rPr lang="en-US" b="1" dirty="0" smtClean="0"/>
              <a:t> </a:t>
            </a:r>
            <a:r>
              <a:rPr lang="en-US" b="1" dirty="0"/>
              <a:t>software </a:t>
            </a:r>
            <a:r>
              <a:rPr lang="en-US" b="1" dirty="0" smtClean="0"/>
              <a:t>and </a:t>
            </a:r>
            <a:r>
              <a:rPr lang="en-US" b="1" dirty="0" err="1" smtClean="0"/>
              <a:t>AustLII</a:t>
            </a:r>
            <a:r>
              <a:rPr lang="en-US" b="1" dirty="0" smtClean="0"/>
              <a:t> Communities </a:t>
            </a:r>
            <a:r>
              <a:rPr lang="en-US" b="1" dirty="0"/>
              <a:t>; Using the </a:t>
            </a:r>
            <a:r>
              <a:rPr lang="en-US" b="1" dirty="0" err="1"/>
              <a:t>DataLex</a:t>
            </a:r>
            <a:r>
              <a:rPr lang="en-US" b="1" dirty="0"/>
              <a:t> Developer’s </a:t>
            </a:r>
            <a:r>
              <a:rPr lang="en-US" b="1" dirty="0" smtClean="0"/>
              <a:t>Tools</a:t>
            </a:r>
            <a:endParaRPr lang="en-US" dirty="0"/>
          </a:p>
          <a:p>
            <a:pPr lvl="2"/>
            <a:r>
              <a:rPr lang="en-US" dirty="0" smtClean="0"/>
              <a:t>10 </a:t>
            </a:r>
            <a:r>
              <a:rPr lang="en-US" dirty="0"/>
              <a:t>minute refreshment break</a:t>
            </a:r>
          </a:p>
          <a:p>
            <a:pPr lvl="1"/>
            <a:r>
              <a:rPr lang="en-US" dirty="0"/>
              <a:t>11</a:t>
            </a:r>
            <a:r>
              <a:rPr lang="en-US" dirty="0" smtClean="0"/>
              <a:t>:20 </a:t>
            </a:r>
            <a:r>
              <a:rPr lang="en-US" dirty="0"/>
              <a:t>– 12</a:t>
            </a:r>
            <a:r>
              <a:rPr lang="en-US" dirty="0" smtClean="0"/>
              <a:t>:30 </a:t>
            </a:r>
            <a:r>
              <a:rPr lang="en-US" dirty="0"/>
              <a:t>(70m) </a:t>
            </a:r>
            <a:r>
              <a:rPr lang="en-US" b="1" dirty="0" err="1" smtClean="0"/>
              <a:t>DataLex</a:t>
            </a:r>
            <a:r>
              <a:rPr lang="en-US" b="1" dirty="0" smtClean="0"/>
              <a:t> </a:t>
            </a:r>
            <a:r>
              <a:rPr lang="en-US" b="1" dirty="0"/>
              <a:t>Developer’s </a:t>
            </a:r>
            <a:r>
              <a:rPr lang="en-US" b="1" dirty="0" smtClean="0"/>
              <a:t>Tools; integrating a KB/app with </a:t>
            </a:r>
            <a:r>
              <a:rPr lang="en-US" b="1" dirty="0" err="1" smtClean="0"/>
              <a:t>AustLII</a:t>
            </a:r>
            <a:r>
              <a:rPr lang="en-US" b="1" dirty="0" smtClean="0"/>
              <a:t> content</a:t>
            </a:r>
            <a:endParaRPr lang="en-US" b="1" dirty="0"/>
          </a:p>
          <a:p>
            <a:pPr lvl="1"/>
            <a:r>
              <a:rPr lang="en-US" dirty="0"/>
              <a:t>12</a:t>
            </a:r>
            <a:r>
              <a:rPr lang="en-US" dirty="0" smtClean="0"/>
              <a:t>:40 </a:t>
            </a:r>
            <a:r>
              <a:rPr lang="en-US" dirty="0"/>
              <a:t>– 1</a:t>
            </a:r>
            <a:r>
              <a:rPr lang="en-US" dirty="0" smtClean="0"/>
              <a:t>:10 (30m) </a:t>
            </a:r>
            <a:r>
              <a:rPr lang="en-US" b="1" dirty="0"/>
              <a:t>Discussion</a:t>
            </a:r>
            <a:r>
              <a:rPr lang="en-US" dirty="0"/>
              <a:t> for as long as desired</a:t>
            </a:r>
          </a:p>
          <a:p>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53</a:t>
            </a:fld>
            <a:endParaRPr lang="en-US"/>
          </a:p>
        </p:txBody>
      </p:sp>
    </p:spTree>
    <p:extLst>
      <p:ext uri="{BB962C8B-B14F-4D97-AF65-F5344CB8AC3E}">
        <p14:creationId xmlns:p14="http://schemas.microsoft.com/office/powerpoint/2010/main" val="1676225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AD6D5-BA07-934C-9144-442BEBF87E07}"/>
              </a:ext>
            </a:extLst>
          </p:cNvPr>
          <p:cNvSpPr>
            <a:spLocks noGrp="1"/>
          </p:cNvSpPr>
          <p:nvPr>
            <p:ph type="title"/>
          </p:nvPr>
        </p:nvSpPr>
        <p:spPr/>
        <p:txBody>
          <a:bodyPr/>
          <a:lstStyle/>
          <a:p>
            <a:r>
              <a:rPr lang="en-US" dirty="0"/>
              <a:t>Building a </a:t>
            </a:r>
            <a:r>
              <a:rPr lang="en-US" dirty="0" err="1"/>
              <a:t>DataLex</a:t>
            </a:r>
            <a:r>
              <a:rPr lang="en-US" dirty="0"/>
              <a:t> test app</a:t>
            </a:r>
          </a:p>
        </p:txBody>
      </p:sp>
      <p:sp>
        <p:nvSpPr>
          <p:cNvPr id="3" name="Content Placeholder 2">
            <a:extLst>
              <a:ext uri="{FF2B5EF4-FFF2-40B4-BE49-F238E27FC236}">
                <a16:creationId xmlns:a16="http://schemas.microsoft.com/office/drawing/2014/main" xmlns="" id="{52983098-689F-9349-A688-DDED1DF848B4}"/>
              </a:ext>
            </a:extLst>
          </p:cNvPr>
          <p:cNvSpPr>
            <a:spLocks noGrp="1"/>
          </p:cNvSpPr>
          <p:nvPr>
            <p:ph idx="1"/>
          </p:nvPr>
        </p:nvSpPr>
        <p:spPr/>
        <p:txBody>
          <a:bodyPr>
            <a:normAutofit fontScale="92500" lnSpcReduction="10000"/>
          </a:bodyPr>
          <a:lstStyle/>
          <a:p>
            <a:r>
              <a:rPr lang="en-US" dirty="0"/>
              <a:t>On the </a:t>
            </a:r>
            <a:r>
              <a:rPr lang="en-US" dirty="0">
                <a:hlinkClick r:id="rId2"/>
              </a:rPr>
              <a:t>DataLex Community page</a:t>
            </a:r>
            <a:r>
              <a:rPr lang="en-US" dirty="0"/>
              <a:t>, under ‘Tutorials, Manuals &amp; Tools’ there is a Quick Tutorial, full Tutorial, and the Manual</a:t>
            </a:r>
          </a:p>
          <a:p>
            <a:pPr lvl="1"/>
            <a:r>
              <a:rPr lang="en-US" dirty="0"/>
              <a:t>Chapter 1 of the Manual covers everything in the tutorials </a:t>
            </a:r>
            <a:r>
              <a:rPr lang="mr-IN" dirty="0"/>
              <a:t>–</a:t>
            </a:r>
            <a:r>
              <a:rPr lang="en-US" dirty="0"/>
              <a:t> </a:t>
            </a:r>
            <a:r>
              <a:rPr lang="en-US" b="1" dirty="0"/>
              <a:t>read it first</a:t>
            </a:r>
          </a:p>
          <a:p>
            <a:r>
              <a:rPr lang="en-US" dirty="0"/>
              <a:t>Start development at the </a:t>
            </a:r>
            <a:r>
              <a:rPr lang="en-US" i="1" dirty="0"/>
              <a:t>Knowledge-base Development Tools </a:t>
            </a:r>
            <a:r>
              <a:rPr lang="en-US" dirty="0"/>
              <a:t>(KB Tools) page</a:t>
            </a:r>
          </a:p>
          <a:p>
            <a:pPr lvl="1"/>
            <a:r>
              <a:rPr lang="en-US" dirty="0"/>
              <a:t> </a:t>
            </a:r>
            <a:r>
              <a:rPr lang="en-US" dirty="0">
                <a:hlinkClick r:id="rId3"/>
              </a:rPr>
              <a:t>http://www.datalex.org/dev/import/</a:t>
            </a:r>
            <a:endParaRPr lang="en-US" dirty="0"/>
          </a:p>
          <a:p>
            <a:r>
              <a:rPr lang="en-US" dirty="0"/>
              <a:t>Import a key section of the Act on which your app is based, and start editing it to make one rule</a:t>
            </a:r>
          </a:p>
          <a:p>
            <a:pPr lvl="1"/>
            <a:r>
              <a:rPr lang="en-US" dirty="0"/>
              <a:t>‘Comment out’ the rest of the section (/* </a:t>
            </a:r>
            <a:r>
              <a:rPr lang="mr-IN" dirty="0"/>
              <a:t>…</a:t>
            </a:r>
            <a:r>
              <a:rPr lang="en-AU" dirty="0"/>
              <a:t> */)</a:t>
            </a:r>
            <a:endParaRPr lang="en-US" dirty="0"/>
          </a:p>
          <a:p>
            <a:pPr lvl="1"/>
            <a:r>
              <a:rPr lang="en-US" dirty="0"/>
              <a:t>Use ‘Run Consultation’ asap, to check the rule works (+ turn on gear wheel)</a:t>
            </a:r>
          </a:p>
          <a:p>
            <a:pPr lvl="1"/>
            <a:r>
              <a:rPr lang="en-US" dirty="0"/>
              <a:t>Use ‘Check Fact Cross References’ and ‘Check Fact Translations’</a:t>
            </a:r>
          </a:p>
          <a:p>
            <a:pPr lvl="1"/>
            <a:r>
              <a:rPr lang="en-US" dirty="0"/>
              <a:t>Go back to the KB Tools page: fix and test; then add another rule</a:t>
            </a:r>
          </a:p>
        </p:txBody>
      </p:sp>
      <p:sp>
        <p:nvSpPr>
          <p:cNvPr id="4" name="Slide Number Placeholder 3">
            <a:extLst>
              <a:ext uri="{FF2B5EF4-FFF2-40B4-BE49-F238E27FC236}">
                <a16:creationId xmlns:a16="http://schemas.microsoft.com/office/drawing/2014/main" xmlns="" id="{AC3B4F63-EB35-3B43-AEE1-9EAB1012ECE5}"/>
              </a:ext>
            </a:extLst>
          </p:cNvPr>
          <p:cNvSpPr>
            <a:spLocks noGrp="1"/>
          </p:cNvSpPr>
          <p:nvPr>
            <p:ph type="sldNum" sz="quarter" idx="12"/>
          </p:nvPr>
        </p:nvSpPr>
        <p:spPr/>
        <p:txBody>
          <a:bodyPr/>
          <a:lstStyle/>
          <a:p>
            <a:fld id="{A98671AC-BDD7-A749-B322-624F152115F7}" type="slidenum">
              <a:rPr lang="en-US" smtClean="0"/>
              <a:t>54</a:t>
            </a:fld>
            <a:endParaRPr lang="en-US"/>
          </a:p>
        </p:txBody>
      </p:sp>
    </p:spTree>
    <p:extLst>
      <p:ext uri="{BB962C8B-B14F-4D97-AF65-F5344CB8AC3E}">
        <p14:creationId xmlns:p14="http://schemas.microsoft.com/office/powerpoint/2010/main" val="87166426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6280E-EBA7-4842-A121-73D6BF3B9792}"/>
              </a:ext>
            </a:extLst>
          </p:cNvPr>
          <p:cNvSpPr>
            <a:spLocks noGrp="1"/>
          </p:cNvSpPr>
          <p:nvPr>
            <p:ph type="title"/>
          </p:nvPr>
        </p:nvSpPr>
        <p:spPr/>
        <p:txBody>
          <a:bodyPr/>
          <a:lstStyle/>
          <a:p>
            <a:r>
              <a:rPr lang="en-US" dirty="0" err="1"/>
              <a:t>DataLex</a:t>
            </a:r>
            <a:r>
              <a:rPr lang="en-US" dirty="0"/>
              <a:t> Knowledge-base Development Tools</a:t>
            </a:r>
          </a:p>
        </p:txBody>
      </p:sp>
      <p:pic>
        <p:nvPicPr>
          <p:cNvPr id="6" name="Content Placeholder 5">
            <a:extLst>
              <a:ext uri="{FF2B5EF4-FFF2-40B4-BE49-F238E27FC236}">
                <a16:creationId xmlns:a16="http://schemas.microsoft.com/office/drawing/2014/main" xmlns="" id="{EB40CE27-94AC-5343-8012-74983F5136D4}"/>
              </a:ext>
            </a:extLst>
          </p:cNvPr>
          <p:cNvPicPr>
            <a:picLocks noGrp="1" noChangeAspect="1"/>
          </p:cNvPicPr>
          <p:nvPr>
            <p:ph idx="1"/>
          </p:nvPr>
        </p:nvPicPr>
        <p:blipFill>
          <a:blip r:embed="rId3"/>
          <a:stretch>
            <a:fillRect/>
          </a:stretch>
        </p:blipFill>
        <p:spPr>
          <a:xfrm>
            <a:off x="4168774" y="500064"/>
            <a:ext cx="4977227" cy="5900736"/>
          </a:xfrm>
        </p:spPr>
      </p:pic>
      <p:sp>
        <p:nvSpPr>
          <p:cNvPr id="4" name="Text Placeholder 3">
            <a:extLst>
              <a:ext uri="{FF2B5EF4-FFF2-40B4-BE49-F238E27FC236}">
                <a16:creationId xmlns:a16="http://schemas.microsoft.com/office/drawing/2014/main" xmlns="" id="{F66D9739-C783-914A-A422-BD2C164E3BA8}"/>
              </a:ext>
            </a:extLst>
          </p:cNvPr>
          <p:cNvSpPr>
            <a:spLocks noGrp="1"/>
          </p:cNvSpPr>
          <p:nvPr>
            <p:ph type="body" sz="half" idx="2"/>
          </p:nvPr>
        </p:nvSpPr>
        <p:spPr/>
        <p:txBody>
          <a:bodyPr>
            <a:normAutofit/>
          </a:bodyPr>
          <a:lstStyle/>
          <a:p>
            <a:r>
              <a:rPr lang="en-US" sz="1800" dirty="0">
                <a:hlinkClick r:id="rId4"/>
              </a:rPr>
              <a:t>http://</a:t>
            </a:r>
            <a:r>
              <a:rPr lang="en-US" sz="1800" dirty="0" err="1">
                <a:hlinkClick r:id="rId4"/>
              </a:rPr>
              <a:t>www.datalex.org</a:t>
            </a:r>
            <a:r>
              <a:rPr lang="en-US" sz="1800" dirty="0">
                <a:hlinkClick r:id="rId4"/>
              </a:rPr>
              <a:t>/dev/import/</a:t>
            </a:r>
            <a:endParaRPr lang="en-US" sz="1800" dirty="0"/>
          </a:p>
        </p:txBody>
      </p:sp>
    </p:spTree>
    <p:extLst>
      <p:ext uri="{BB962C8B-B14F-4D97-AF65-F5344CB8AC3E}">
        <p14:creationId xmlns:p14="http://schemas.microsoft.com/office/powerpoint/2010/main" val="216984665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AD6D5-BA07-934C-9144-442BEBF87E07}"/>
              </a:ext>
            </a:extLst>
          </p:cNvPr>
          <p:cNvSpPr>
            <a:spLocks noGrp="1"/>
          </p:cNvSpPr>
          <p:nvPr>
            <p:ph type="title"/>
          </p:nvPr>
        </p:nvSpPr>
        <p:spPr/>
        <p:txBody>
          <a:bodyPr>
            <a:normAutofit/>
          </a:bodyPr>
          <a:lstStyle/>
          <a:p>
            <a:r>
              <a:rPr lang="en-US" dirty="0"/>
              <a:t>Building a </a:t>
            </a:r>
            <a:r>
              <a:rPr lang="en-US" dirty="0" err="1"/>
              <a:t>DataLex</a:t>
            </a:r>
            <a:r>
              <a:rPr lang="en-US" dirty="0"/>
              <a:t> test app (cont.)</a:t>
            </a:r>
          </a:p>
        </p:txBody>
      </p:sp>
      <p:sp>
        <p:nvSpPr>
          <p:cNvPr id="3" name="Content Placeholder 2">
            <a:extLst>
              <a:ext uri="{FF2B5EF4-FFF2-40B4-BE49-F238E27FC236}">
                <a16:creationId xmlns:a16="http://schemas.microsoft.com/office/drawing/2014/main" xmlns="" id="{52983098-689F-9349-A688-DDED1DF848B4}"/>
              </a:ext>
            </a:extLst>
          </p:cNvPr>
          <p:cNvSpPr>
            <a:spLocks noGrp="1"/>
          </p:cNvSpPr>
          <p:nvPr>
            <p:ph idx="1"/>
          </p:nvPr>
        </p:nvSpPr>
        <p:spPr/>
        <p:txBody>
          <a:bodyPr>
            <a:normAutofit lnSpcReduction="10000"/>
          </a:bodyPr>
          <a:lstStyle/>
          <a:p>
            <a:r>
              <a:rPr lang="en-US" dirty="0"/>
              <a:t>Try to add the following features to your app.</a:t>
            </a:r>
          </a:p>
          <a:p>
            <a:pPr lvl="1"/>
            <a:r>
              <a:rPr lang="en-US" dirty="0"/>
              <a:t>At least one Keyword in addition to ONLYIF</a:t>
            </a:r>
          </a:p>
          <a:p>
            <a:pPr lvl="1"/>
            <a:r>
              <a:rPr lang="en-US" dirty="0"/>
              <a:t>Make at least one rule a GOAL RULE</a:t>
            </a:r>
          </a:p>
          <a:p>
            <a:pPr lvl="1"/>
            <a:r>
              <a:rPr lang="en-US" dirty="0"/>
              <a:t>At least one Named Subject (PERSON, THING </a:t>
            </a:r>
            <a:r>
              <a:rPr lang="en-US" dirty="0" err="1"/>
              <a:t>etc</a:t>
            </a:r>
            <a:r>
              <a:rPr lang="en-US" dirty="0"/>
              <a:t>)</a:t>
            </a:r>
          </a:p>
          <a:p>
            <a:pPr lvl="1"/>
            <a:r>
              <a:rPr lang="en-US" dirty="0"/>
              <a:t>Include the full Act Name (including year) and section, in a rule (not just in its title), so as to automatically create a link to it</a:t>
            </a:r>
          </a:p>
          <a:p>
            <a:pPr lvl="1"/>
            <a:r>
              <a:rPr lang="en-US" dirty="0"/>
              <a:t>Use LINK </a:t>
            </a:r>
            <a:r>
              <a:rPr lang="mr-IN" dirty="0"/>
              <a:t>…</a:t>
            </a:r>
            <a:r>
              <a:rPr lang="en-AU" dirty="0"/>
              <a:t> TO </a:t>
            </a:r>
            <a:r>
              <a:rPr lang="mr-IN" dirty="0"/>
              <a:t>…</a:t>
            </a:r>
            <a:r>
              <a:rPr lang="en-AU" dirty="0"/>
              <a:t> to manually create another link </a:t>
            </a:r>
          </a:p>
          <a:p>
            <a:pPr lvl="1"/>
            <a:r>
              <a:rPr lang="en-AU" dirty="0"/>
              <a:t>Look at the Manual, to find more Keywords that would be useful</a:t>
            </a:r>
          </a:p>
          <a:p>
            <a:r>
              <a:rPr lang="en-AU" dirty="0"/>
              <a:t>Copy the text of your app from the KB Tools page to a Word file, email, or other method of keeping a copy, in case you want to use it again. You can’t save it from the KB Tools page</a:t>
            </a:r>
            <a:endParaRPr lang="en-US" dirty="0"/>
          </a:p>
        </p:txBody>
      </p:sp>
      <p:sp>
        <p:nvSpPr>
          <p:cNvPr id="4" name="Slide Number Placeholder 3">
            <a:extLst>
              <a:ext uri="{FF2B5EF4-FFF2-40B4-BE49-F238E27FC236}">
                <a16:creationId xmlns:a16="http://schemas.microsoft.com/office/drawing/2014/main" xmlns="" id="{AC3B4F63-EB35-3B43-AEE1-9EAB1012ECE5}"/>
              </a:ext>
            </a:extLst>
          </p:cNvPr>
          <p:cNvSpPr>
            <a:spLocks noGrp="1"/>
          </p:cNvSpPr>
          <p:nvPr>
            <p:ph type="sldNum" sz="quarter" idx="12"/>
          </p:nvPr>
        </p:nvSpPr>
        <p:spPr/>
        <p:txBody>
          <a:bodyPr/>
          <a:lstStyle/>
          <a:p>
            <a:fld id="{A98671AC-BDD7-A749-B322-624F152115F7}" type="slidenum">
              <a:rPr lang="en-US" smtClean="0"/>
              <a:t>56</a:t>
            </a:fld>
            <a:endParaRPr lang="en-US"/>
          </a:p>
        </p:txBody>
      </p:sp>
    </p:spTree>
    <p:extLst>
      <p:ext uri="{BB962C8B-B14F-4D97-AF65-F5344CB8AC3E}">
        <p14:creationId xmlns:p14="http://schemas.microsoft.com/office/powerpoint/2010/main" val="23071005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Demonstration of </a:t>
            </a:r>
            <a:r>
              <a:rPr lang="en-US" sz="2800" dirty="0" err="1"/>
              <a:t>DataLex</a:t>
            </a:r>
            <a:r>
              <a:rPr lang="en-US" sz="2800" dirty="0"/>
              <a:t> app development  - Privacy procedures</a:t>
            </a:r>
          </a:p>
        </p:txBody>
      </p:sp>
      <p:sp>
        <p:nvSpPr>
          <p:cNvPr id="3" name="Content Placeholder 2"/>
          <p:cNvSpPr>
            <a:spLocks noGrp="1"/>
          </p:cNvSpPr>
          <p:nvPr>
            <p:ph idx="1"/>
          </p:nvPr>
        </p:nvSpPr>
        <p:spPr>
          <a:xfrm>
            <a:off x="866439" y="2357438"/>
            <a:ext cx="7748923" cy="4129087"/>
          </a:xfrm>
        </p:spPr>
        <p:txBody>
          <a:bodyPr>
            <a:normAutofit fontScale="92500" lnSpcReduction="10000"/>
          </a:bodyPr>
          <a:lstStyle/>
          <a:p>
            <a:pPr>
              <a:lnSpc>
                <a:spcPct val="120000"/>
              </a:lnSpc>
            </a:pPr>
            <a:r>
              <a:rPr lang="en-US" dirty="0"/>
              <a:t>Choice of problem domain:</a:t>
            </a:r>
          </a:p>
          <a:p>
            <a:pPr marL="728663" lvl="1" indent="-385763">
              <a:lnSpc>
                <a:spcPct val="120000"/>
              </a:lnSpc>
              <a:buFont typeface="+mj-lt"/>
              <a:buAutoNum type="arabicPeriod"/>
            </a:pPr>
            <a:r>
              <a:rPr lang="en-US" dirty="0"/>
              <a:t>The Australian Privacy Commission can only make binding decisions (including compensation) on complaints about privacy under s52 Privacy Act 1988. </a:t>
            </a:r>
            <a:r>
              <a:rPr lang="en-US" b="1" dirty="0"/>
              <a:t>But</a:t>
            </a:r>
            <a:r>
              <a:rPr lang="en-US" dirty="0"/>
              <a:t> he/she only makes an average of 2 p/a (last 5 years).</a:t>
            </a:r>
          </a:p>
          <a:p>
            <a:pPr marL="728663" lvl="1" indent="-385763">
              <a:lnSpc>
                <a:spcPct val="120000"/>
              </a:lnSpc>
              <a:buFont typeface="+mj-lt"/>
              <a:buAutoNum type="arabicPeriod"/>
            </a:pPr>
            <a:r>
              <a:rPr lang="en-US" dirty="0"/>
              <a:t>Appeals against s52 decisions to the Administrative Appeals Tribunal are possible under s96 Privacy Act.</a:t>
            </a:r>
          </a:p>
          <a:p>
            <a:pPr marL="728663" lvl="1" indent="-385763">
              <a:lnSpc>
                <a:spcPct val="120000"/>
              </a:lnSpc>
              <a:buFont typeface="+mj-lt"/>
              <a:buAutoNum type="arabicPeriod"/>
            </a:pPr>
            <a:r>
              <a:rPr lang="en-US" dirty="0"/>
              <a:t>But first it is necessary to avoid having the Commissioner dismiss a complaint before making a s52 decision, or otherwise find a reason to not do so.</a:t>
            </a:r>
          </a:p>
          <a:p>
            <a:pPr marL="428625" indent="-385763">
              <a:lnSpc>
                <a:spcPct val="120000"/>
              </a:lnSpc>
            </a:pPr>
            <a:r>
              <a:rPr lang="en-US" dirty="0"/>
              <a:t>The aim is therefore to develop an app which will advise on how to ensure that the Commissioner makes a s52 decision that can be appealed.</a:t>
            </a:r>
          </a:p>
          <a:p>
            <a:pPr marL="428625" indent="-385763">
              <a:lnSpc>
                <a:spcPct val="120000"/>
              </a:lnSpc>
            </a:pPr>
            <a:r>
              <a:rPr lang="en-US" dirty="0">
                <a:solidFill>
                  <a:srgbClr val="FF0000"/>
                </a:solidFill>
              </a:rPr>
              <a:t>Demonstration</a:t>
            </a:r>
            <a:r>
              <a:rPr lang="en-US" dirty="0"/>
              <a:t>: Start a small app from the </a:t>
            </a:r>
            <a:r>
              <a:rPr lang="en-US" dirty="0">
                <a:hlinkClick r:id="rId2"/>
              </a:rPr>
              <a:t>DataLex KB Tools</a:t>
            </a:r>
            <a:r>
              <a:rPr lang="en-US" dirty="0"/>
              <a:t> page; then use INCLUDE to incorporate already-developed parts of the KB</a:t>
            </a:r>
          </a:p>
          <a:p>
            <a:pPr marL="428625" indent="-385763">
              <a:lnSpc>
                <a:spcPct val="120000"/>
              </a:lnSpc>
            </a:pPr>
            <a:endParaRPr lang="en-US" dirty="0"/>
          </a:p>
          <a:p>
            <a:pPr marL="728663" lvl="1" indent="-385763">
              <a:buFont typeface="+mj-lt"/>
              <a:buAutoNum type="arabicPeriod"/>
            </a:pPr>
            <a:endParaRPr lang="en-US" dirty="0"/>
          </a:p>
        </p:txBody>
      </p:sp>
      <p:sp>
        <p:nvSpPr>
          <p:cNvPr id="4" name="Slide Number Placeholder 3">
            <a:extLst>
              <a:ext uri="{FF2B5EF4-FFF2-40B4-BE49-F238E27FC236}">
                <a16:creationId xmlns:a16="http://schemas.microsoft.com/office/drawing/2014/main" xmlns="" id="{09D5ACBB-2FA9-7849-90EF-0157F319FE0F}"/>
              </a:ext>
            </a:extLst>
          </p:cNvPr>
          <p:cNvSpPr>
            <a:spLocks noGrp="1"/>
          </p:cNvSpPr>
          <p:nvPr>
            <p:ph type="sldNum" sz="quarter" idx="12"/>
          </p:nvPr>
        </p:nvSpPr>
        <p:spPr/>
        <p:txBody>
          <a:bodyPr/>
          <a:lstStyle/>
          <a:p>
            <a:fld id="{A98671AC-BDD7-A749-B322-624F152115F7}" type="slidenum">
              <a:rPr lang="en-US" smtClean="0"/>
              <a:t>57</a:t>
            </a:fld>
            <a:endParaRPr lang="en-US"/>
          </a:p>
        </p:txBody>
      </p:sp>
    </p:spTree>
    <p:extLst>
      <p:ext uri="{BB962C8B-B14F-4D97-AF65-F5344CB8AC3E}">
        <p14:creationId xmlns:p14="http://schemas.microsoft.com/office/powerpoint/2010/main" val="36965702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4449B-41D4-6C48-896A-95433D0D56E0}"/>
              </a:ext>
            </a:extLst>
          </p:cNvPr>
          <p:cNvSpPr>
            <a:spLocks noGrp="1"/>
          </p:cNvSpPr>
          <p:nvPr>
            <p:ph type="title"/>
          </p:nvPr>
        </p:nvSpPr>
        <p:spPr/>
        <p:txBody>
          <a:bodyPr/>
          <a:lstStyle/>
          <a:p>
            <a:r>
              <a:rPr lang="en-US" dirty="0"/>
              <a:t>A set of facts to test Privacy App</a:t>
            </a:r>
          </a:p>
        </p:txBody>
      </p:sp>
      <p:sp>
        <p:nvSpPr>
          <p:cNvPr id="3" name="Content Placeholder 2">
            <a:extLst>
              <a:ext uri="{FF2B5EF4-FFF2-40B4-BE49-F238E27FC236}">
                <a16:creationId xmlns:a16="http://schemas.microsoft.com/office/drawing/2014/main" xmlns="" id="{133A8543-C0B0-4D40-9AAC-F584B86A4B09}"/>
              </a:ext>
            </a:extLst>
          </p:cNvPr>
          <p:cNvSpPr>
            <a:spLocks noGrp="1"/>
          </p:cNvSpPr>
          <p:nvPr>
            <p:ph idx="1"/>
          </p:nvPr>
        </p:nvSpPr>
        <p:spPr/>
        <p:txBody>
          <a:bodyPr/>
          <a:lstStyle/>
          <a:p>
            <a:r>
              <a:rPr lang="en-US" dirty="0"/>
              <a:t>Tina Thumb applied for a personal loan from Payday Lenders Pty Ltd (‘Payday’) in July 2018. They required her to disclose sensitive information including her fingerprints. She complained immediately to them, but has still received no reply. There is no mediation service for these types of loans. She then complained to the NSW Dept of Consumer Affairs, but they have not replied. Their legislation does not provide for the award of damages. After six months she complained to the Privacy Commissioner, and has answered all their enquiries. Tina’s lawyer advises that the </a:t>
            </a:r>
            <a:r>
              <a:rPr lang="en-US" i="1" dirty="0"/>
              <a:t>Privacy Act </a:t>
            </a:r>
            <a:r>
              <a:rPr lang="en-US" dirty="0"/>
              <a:t>is the most appropriate law for her complaint, and that the facts give a high likelihood that Payday has breached the Act.</a:t>
            </a:r>
            <a:endParaRPr lang="en-AU" dirty="0"/>
          </a:p>
          <a:p>
            <a:endParaRPr lang="en-US" dirty="0"/>
          </a:p>
        </p:txBody>
      </p:sp>
      <p:sp>
        <p:nvSpPr>
          <p:cNvPr id="4" name="Slide Number Placeholder 3">
            <a:extLst>
              <a:ext uri="{FF2B5EF4-FFF2-40B4-BE49-F238E27FC236}">
                <a16:creationId xmlns:a16="http://schemas.microsoft.com/office/drawing/2014/main" xmlns="" id="{C02FAB98-59B6-7F40-A2E1-555B15011C16}"/>
              </a:ext>
            </a:extLst>
          </p:cNvPr>
          <p:cNvSpPr>
            <a:spLocks noGrp="1"/>
          </p:cNvSpPr>
          <p:nvPr>
            <p:ph type="sldNum" sz="quarter" idx="12"/>
          </p:nvPr>
        </p:nvSpPr>
        <p:spPr/>
        <p:txBody>
          <a:bodyPr/>
          <a:lstStyle/>
          <a:p>
            <a:fld id="{A98671AC-BDD7-A749-B322-624F152115F7}" type="slidenum">
              <a:rPr lang="en-US" smtClean="0"/>
              <a:t>58</a:t>
            </a:fld>
            <a:endParaRPr lang="en-US"/>
          </a:p>
        </p:txBody>
      </p:sp>
    </p:spTree>
    <p:extLst>
      <p:ext uri="{BB962C8B-B14F-4D97-AF65-F5344CB8AC3E}">
        <p14:creationId xmlns:p14="http://schemas.microsoft.com/office/powerpoint/2010/main" val="38385952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82DAC-DEC8-8947-ACF0-5FECBB73FDBF}"/>
              </a:ext>
            </a:extLst>
          </p:cNvPr>
          <p:cNvSpPr>
            <a:spLocks noGrp="1"/>
          </p:cNvSpPr>
          <p:nvPr>
            <p:ph type="title"/>
          </p:nvPr>
        </p:nvSpPr>
        <p:spPr/>
        <p:txBody>
          <a:bodyPr/>
          <a:lstStyle/>
          <a:p>
            <a:r>
              <a:rPr lang="en-US" dirty="0" err="1"/>
              <a:t>DataLex</a:t>
            </a:r>
            <a:r>
              <a:rPr lang="en-US" dirty="0"/>
              <a:t> References</a:t>
            </a:r>
          </a:p>
        </p:txBody>
      </p:sp>
      <p:sp>
        <p:nvSpPr>
          <p:cNvPr id="3" name="Content Placeholder 2">
            <a:extLst>
              <a:ext uri="{FF2B5EF4-FFF2-40B4-BE49-F238E27FC236}">
                <a16:creationId xmlns:a16="http://schemas.microsoft.com/office/drawing/2014/main" xmlns="" id="{B8D4C052-1B4F-4C42-9082-85B756E9A53B}"/>
              </a:ext>
            </a:extLst>
          </p:cNvPr>
          <p:cNvSpPr>
            <a:spLocks noGrp="1"/>
          </p:cNvSpPr>
          <p:nvPr>
            <p:ph idx="1"/>
          </p:nvPr>
        </p:nvSpPr>
        <p:spPr/>
        <p:txBody>
          <a:bodyPr/>
          <a:lstStyle/>
          <a:p>
            <a:pPr>
              <a:lnSpc>
                <a:spcPct val="110000"/>
              </a:lnSpc>
            </a:pPr>
            <a:r>
              <a:rPr lang="en-US" sz="2100" dirty="0" err="1"/>
              <a:t>AustLII</a:t>
            </a:r>
            <a:r>
              <a:rPr lang="en-US" sz="2100" dirty="0"/>
              <a:t> Communities: </a:t>
            </a:r>
            <a:r>
              <a:rPr lang="en-US" sz="2100" dirty="0" err="1"/>
              <a:t>DataLex</a:t>
            </a:r>
            <a:r>
              <a:rPr lang="en-US" sz="2100" dirty="0"/>
              <a:t> </a:t>
            </a:r>
            <a:r>
              <a:rPr lang="en-US" sz="2100" dirty="0">
                <a:hlinkClick r:id="rId2"/>
              </a:rPr>
              <a:t>http://austlii.community/wiki/DataLex/</a:t>
            </a:r>
            <a:r>
              <a:rPr lang="en-US" sz="2100" dirty="0"/>
              <a:t>  – key </a:t>
            </a:r>
            <a:r>
              <a:rPr lang="en-US" sz="2100" dirty="0" err="1"/>
              <a:t>DataLex</a:t>
            </a:r>
            <a:r>
              <a:rPr lang="en-US" sz="2100" dirty="0"/>
              <a:t> papers, manuals </a:t>
            </a:r>
            <a:r>
              <a:rPr lang="en-US" sz="2100" dirty="0" err="1"/>
              <a:t>etc</a:t>
            </a:r>
            <a:endParaRPr lang="en-US" sz="2100" dirty="0"/>
          </a:p>
          <a:p>
            <a:pPr>
              <a:lnSpc>
                <a:spcPct val="110000"/>
              </a:lnSpc>
            </a:pPr>
            <a:r>
              <a:rPr lang="en-US" sz="2100" dirty="0"/>
              <a:t>Greenleaf, Mowbray &amp; Chung, ‘The </a:t>
            </a:r>
            <a:r>
              <a:rPr lang="en-US" sz="2100" dirty="0" err="1"/>
              <a:t>Datalex</a:t>
            </a:r>
            <a:r>
              <a:rPr lang="en-US" sz="2100" dirty="0"/>
              <a:t> Project: History and Bibliography’ (2018) </a:t>
            </a:r>
            <a:r>
              <a:rPr lang="en-US" sz="2100" dirty="0">
                <a:hlinkClick r:id="rId3"/>
              </a:rPr>
              <a:t>https://ssrn.com/abstract=3095897</a:t>
            </a:r>
            <a:r>
              <a:rPr lang="en-US" sz="2100" dirty="0"/>
              <a:t> </a:t>
            </a:r>
          </a:p>
          <a:p>
            <a:pPr lvl="1">
              <a:lnSpc>
                <a:spcPct val="110000"/>
              </a:lnSpc>
            </a:pPr>
            <a:r>
              <a:rPr lang="en-US" sz="1800" dirty="0"/>
              <a:t>or see linked bibliography at </a:t>
            </a:r>
            <a:r>
              <a:rPr lang="en-US" sz="1800" dirty="0">
                <a:hlinkClick r:id="rId4"/>
              </a:rPr>
              <a:t>http://www2.austlii.edu.au/~graham/expert_systems.html</a:t>
            </a:r>
            <a:r>
              <a:rPr lang="en-US" sz="1800" dirty="0"/>
              <a:t> </a:t>
            </a:r>
          </a:p>
          <a:p>
            <a:endParaRPr lang="en-US" dirty="0"/>
          </a:p>
        </p:txBody>
      </p:sp>
      <p:sp>
        <p:nvSpPr>
          <p:cNvPr id="4" name="Slide Number Placeholder 3">
            <a:extLst>
              <a:ext uri="{FF2B5EF4-FFF2-40B4-BE49-F238E27FC236}">
                <a16:creationId xmlns:a16="http://schemas.microsoft.com/office/drawing/2014/main" xmlns="" id="{2DC5B797-FAD4-DF47-8C24-73BBE9F57A20}"/>
              </a:ext>
            </a:extLst>
          </p:cNvPr>
          <p:cNvSpPr>
            <a:spLocks noGrp="1"/>
          </p:cNvSpPr>
          <p:nvPr>
            <p:ph type="sldNum" sz="quarter" idx="12"/>
          </p:nvPr>
        </p:nvSpPr>
        <p:spPr/>
        <p:txBody>
          <a:bodyPr/>
          <a:lstStyle/>
          <a:p>
            <a:fld id="{A98671AC-BDD7-A749-B322-624F152115F7}" type="slidenum">
              <a:rPr lang="en-US" smtClean="0"/>
              <a:t>59</a:t>
            </a:fld>
            <a:endParaRPr lang="en-US"/>
          </a:p>
        </p:txBody>
      </p:sp>
    </p:spTree>
    <p:extLst>
      <p:ext uri="{BB962C8B-B14F-4D97-AF65-F5344CB8AC3E}">
        <p14:creationId xmlns:p14="http://schemas.microsoft.com/office/powerpoint/2010/main" val="19288105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Artificial intelligence: Brief history (2)</a:t>
            </a:r>
          </a:p>
        </p:txBody>
      </p:sp>
      <p:sp>
        <p:nvSpPr>
          <p:cNvPr id="3" name="Content Placeholder 2"/>
          <p:cNvSpPr>
            <a:spLocks noGrp="1"/>
          </p:cNvSpPr>
          <p:nvPr>
            <p:ph idx="1"/>
          </p:nvPr>
        </p:nvSpPr>
        <p:spPr>
          <a:xfrm>
            <a:off x="866441" y="2257425"/>
            <a:ext cx="7763208" cy="4471988"/>
          </a:xfrm>
        </p:spPr>
        <p:txBody>
          <a:bodyPr>
            <a:normAutofit fontScale="85000" lnSpcReduction="10000"/>
          </a:bodyPr>
          <a:lstStyle/>
          <a:p>
            <a:pPr>
              <a:buFont typeface="+mj-ea"/>
              <a:buAutoNum type="circleNumDbPlain" startAt="3"/>
            </a:pPr>
            <a:r>
              <a:rPr lang="en-US" sz="1900" dirty="0"/>
              <a:t>Reasons for rise of </a:t>
            </a:r>
            <a:r>
              <a:rPr lang="en-US" sz="1900" b="1" dirty="0"/>
              <a:t>neural networks </a:t>
            </a:r>
            <a:r>
              <a:rPr lang="en-US" sz="1900" dirty="0"/>
              <a:t>since mid-1980s</a:t>
            </a:r>
          </a:p>
          <a:p>
            <a:pPr lvl="1"/>
            <a:r>
              <a:rPr lang="en-US" sz="1900" b="1" dirty="0"/>
              <a:t>Multi-layered </a:t>
            </a:r>
            <a:r>
              <a:rPr lang="en-US" sz="1900" dirty="0"/>
              <a:t>neural networks + ‘back propagation’ of fault, worked on more tasks; but no ability to explain results</a:t>
            </a:r>
          </a:p>
          <a:p>
            <a:pPr lvl="1"/>
            <a:r>
              <a:rPr lang="en-US" sz="1900" dirty="0"/>
              <a:t>‘Parallel distributed processing’ + more</a:t>
            </a:r>
            <a:r>
              <a:rPr lang="en-US" sz="1900" b="1" dirty="0"/>
              <a:t> processing </a:t>
            </a:r>
            <a:r>
              <a:rPr lang="en-US" sz="1900" dirty="0"/>
              <a:t>power</a:t>
            </a:r>
          </a:p>
          <a:p>
            <a:pPr lvl="1"/>
            <a:r>
              <a:rPr lang="en-US" sz="1900" b="1" dirty="0"/>
              <a:t>Machine learning </a:t>
            </a:r>
            <a:r>
              <a:rPr lang="en-US" sz="1900" dirty="0"/>
              <a:t>(ML) enhanced by vast post-Internet (1995) sources of ‘</a:t>
            </a:r>
            <a:r>
              <a:rPr lang="en-US" sz="1900" b="1" dirty="0"/>
              <a:t>Big data</a:t>
            </a:r>
            <a:r>
              <a:rPr lang="en-US" sz="1900" dirty="0"/>
              <a:t>’, for training sets, and real tasks</a:t>
            </a:r>
          </a:p>
          <a:p>
            <a:pPr marL="457200" indent="-457200">
              <a:buFont typeface="+mj-ea"/>
              <a:buAutoNum type="circleNumDbPlain" startAt="4"/>
            </a:pPr>
            <a:r>
              <a:rPr lang="en-US" sz="1900" b="1" dirty="0"/>
              <a:t>Landmarks</a:t>
            </a:r>
            <a:r>
              <a:rPr lang="en-US" sz="1900" dirty="0"/>
              <a:t> in neural networks and ML (almost all in the last decade)</a:t>
            </a:r>
          </a:p>
          <a:p>
            <a:pPr lvl="1"/>
            <a:r>
              <a:rPr lang="en-US" sz="1900" dirty="0"/>
              <a:t>NOT 1997 IBM’s Deep Blue beat Kasparov at chess (brute force); 2011 IBM’s Watson won Jeopardy! (smart retrieval) </a:t>
            </a:r>
            <a:r>
              <a:rPr lang="mr-IN" sz="1900" dirty="0"/>
              <a:t>–</a:t>
            </a:r>
            <a:r>
              <a:rPr lang="en-US" sz="1900" dirty="0"/>
              <a:t> best known AI but minor effect</a:t>
            </a:r>
          </a:p>
          <a:p>
            <a:pPr lvl="1"/>
            <a:r>
              <a:rPr lang="en-US" sz="1900" dirty="0"/>
              <a:t>2012 Convolutional neural networks (</a:t>
            </a:r>
            <a:r>
              <a:rPr lang="en-US" sz="1900" dirty="0" err="1"/>
              <a:t>ConvNets</a:t>
            </a:r>
            <a:r>
              <a:rPr lang="en-US" sz="1900" dirty="0"/>
              <a:t>) won </a:t>
            </a:r>
            <a:r>
              <a:rPr lang="en-US" sz="1900" dirty="0" err="1"/>
              <a:t>ImageNet</a:t>
            </a:r>
            <a:r>
              <a:rPr lang="en-US" sz="1900" dirty="0"/>
              <a:t> competition, </a:t>
            </a:r>
            <a:r>
              <a:rPr lang="en-US" sz="1900" dirty="0" err="1"/>
              <a:t>revolutionised</a:t>
            </a:r>
            <a:r>
              <a:rPr lang="en-US" sz="1900" dirty="0"/>
              <a:t> image recognition</a:t>
            </a:r>
          </a:p>
          <a:p>
            <a:pPr lvl="1"/>
            <a:r>
              <a:rPr lang="en-US" sz="1900" dirty="0"/>
              <a:t>2012 automated speech recognition using multiple deep neural nets –&gt; first great natural language processing (NLP) success </a:t>
            </a:r>
          </a:p>
          <a:p>
            <a:pPr lvl="1"/>
            <a:r>
              <a:rPr lang="en-US" sz="1900" dirty="0"/>
              <a:t>2016 ‘neural machine translation’ (Swiss) replaced Google, Microsoft </a:t>
            </a:r>
            <a:r>
              <a:rPr lang="en-US" sz="1900" dirty="0" err="1"/>
              <a:t>etc</a:t>
            </a:r>
            <a:endParaRPr lang="en-US" sz="1900" dirty="0"/>
          </a:p>
          <a:p>
            <a:pPr lvl="1"/>
            <a:endParaRPr lang="en-US" dirty="0"/>
          </a:p>
          <a:p>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6</a:t>
            </a:fld>
            <a:endParaRPr lang="en-US"/>
          </a:p>
        </p:txBody>
      </p:sp>
    </p:spTree>
    <p:extLst>
      <p:ext uri="{BB962C8B-B14F-4D97-AF65-F5344CB8AC3E}">
        <p14:creationId xmlns:p14="http://schemas.microsoft.com/office/powerpoint/2010/main" val="25047480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A4DC0-B597-6343-BD44-845FCA7162F3}"/>
              </a:ext>
            </a:extLst>
          </p:cNvPr>
          <p:cNvSpPr>
            <a:spLocks noGrp="1"/>
          </p:cNvSpPr>
          <p:nvPr>
            <p:ph type="title"/>
          </p:nvPr>
        </p:nvSpPr>
        <p:spPr/>
        <p:txBody>
          <a:bodyPr/>
          <a:lstStyle/>
          <a:p>
            <a:r>
              <a:rPr lang="en-US" dirty="0"/>
              <a:t>Questions and feedback</a:t>
            </a:r>
          </a:p>
        </p:txBody>
      </p:sp>
      <p:sp>
        <p:nvSpPr>
          <p:cNvPr id="3" name="Content Placeholder 2">
            <a:extLst>
              <a:ext uri="{FF2B5EF4-FFF2-40B4-BE49-F238E27FC236}">
                <a16:creationId xmlns:a16="http://schemas.microsoft.com/office/drawing/2014/main" xmlns="" id="{9133A6BA-91B7-5C47-98A4-B10BC623843D}"/>
              </a:ext>
            </a:extLst>
          </p:cNvPr>
          <p:cNvSpPr>
            <a:spLocks noGrp="1"/>
          </p:cNvSpPr>
          <p:nvPr>
            <p:ph idx="1"/>
          </p:nvPr>
        </p:nvSpPr>
        <p:spPr/>
        <p:txBody>
          <a:bodyPr/>
          <a:lstStyle/>
          <a:p>
            <a:r>
              <a:rPr lang="en-US" dirty="0"/>
              <a:t>Graham Greenleaf - </a:t>
            </a:r>
            <a:r>
              <a:rPr lang="en-US" dirty="0">
                <a:hlinkClick r:id="rId2"/>
              </a:rPr>
              <a:t>graham@austlii.edu.au</a:t>
            </a:r>
            <a:endParaRPr lang="en-US" dirty="0"/>
          </a:p>
          <a:p>
            <a:r>
              <a:rPr lang="en-US" dirty="0"/>
              <a:t>Philip Chung - </a:t>
            </a:r>
            <a:r>
              <a:rPr lang="en-US" dirty="0">
                <a:hlinkClick r:id="rId3"/>
              </a:rPr>
              <a:t>philip@austlii.edu.au</a:t>
            </a:r>
            <a:endParaRPr lang="en-US" dirty="0"/>
          </a:p>
          <a:p>
            <a:endParaRPr lang="en-US" dirty="0"/>
          </a:p>
          <a:p>
            <a:r>
              <a:rPr lang="en-US" dirty="0"/>
              <a:t>General </a:t>
            </a:r>
            <a:r>
              <a:rPr lang="en-US" dirty="0" err="1"/>
              <a:t>DataLex</a:t>
            </a:r>
            <a:r>
              <a:rPr lang="en-US" dirty="0"/>
              <a:t> feedback - </a:t>
            </a:r>
            <a:r>
              <a:rPr lang="en-US" dirty="0">
                <a:hlinkClick r:id="rId4"/>
              </a:rPr>
              <a:t>datalex@austlii.edu.au</a:t>
            </a:r>
            <a:endParaRPr lang="en-US" dirty="0"/>
          </a:p>
          <a:p>
            <a:endParaRPr lang="en-US" dirty="0"/>
          </a:p>
        </p:txBody>
      </p:sp>
      <p:sp>
        <p:nvSpPr>
          <p:cNvPr id="4" name="Slide Number Placeholder 3">
            <a:extLst>
              <a:ext uri="{FF2B5EF4-FFF2-40B4-BE49-F238E27FC236}">
                <a16:creationId xmlns:a16="http://schemas.microsoft.com/office/drawing/2014/main" xmlns="" id="{2E8A4328-22E3-454C-B79D-874BA440F584}"/>
              </a:ext>
            </a:extLst>
          </p:cNvPr>
          <p:cNvSpPr>
            <a:spLocks noGrp="1"/>
          </p:cNvSpPr>
          <p:nvPr>
            <p:ph type="sldNum" sz="quarter" idx="12"/>
          </p:nvPr>
        </p:nvSpPr>
        <p:spPr/>
        <p:txBody>
          <a:bodyPr/>
          <a:lstStyle/>
          <a:p>
            <a:fld id="{A98671AC-BDD7-A749-B322-624F152115F7}" type="slidenum">
              <a:rPr lang="en-US" smtClean="0"/>
              <a:t>60</a:t>
            </a:fld>
            <a:endParaRPr lang="en-US"/>
          </a:p>
        </p:txBody>
      </p:sp>
      <p:pic>
        <p:nvPicPr>
          <p:cNvPr id="6" name="Picture 5">
            <a:extLst>
              <a:ext uri="{FF2B5EF4-FFF2-40B4-BE49-F238E27FC236}">
                <a16:creationId xmlns:a16="http://schemas.microsoft.com/office/drawing/2014/main" xmlns="" id="{F88F3E34-120A-8E4A-8C61-7CA5388AD754}"/>
              </a:ext>
            </a:extLst>
          </p:cNvPr>
          <p:cNvPicPr>
            <a:picLocks noChangeAspect="1"/>
          </p:cNvPicPr>
          <p:nvPr/>
        </p:nvPicPr>
        <p:blipFill>
          <a:blip r:embed="rId5"/>
          <a:stretch>
            <a:fillRect/>
          </a:stretch>
        </p:blipFill>
        <p:spPr>
          <a:xfrm>
            <a:off x="1023609" y="4914775"/>
            <a:ext cx="1140759" cy="1239955"/>
          </a:xfrm>
          <a:prstGeom prst="rect">
            <a:avLst/>
          </a:prstGeom>
        </p:spPr>
      </p:pic>
      <p:sp>
        <p:nvSpPr>
          <p:cNvPr id="7" name="TextBox 6">
            <a:extLst>
              <a:ext uri="{FF2B5EF4-FFF2-40B4-BE49-F238E27FC236}">
                <a16:creationId xmlns:a16="http://schemas.microsoft.com/office/drawing/2014/main" xmlns="" id="{F57B3950-7E60-6D4B-8F27-65D82FDBA771}"/>
              </a:ext>
            </a:extLst>
          </p:cNvPr>
          <p:cNvSpPr txBox="1"/>
          <p:nvPr/>
        </p:nvSpPr>
        <p:spPr>
          <a:xfrm>
            <a:off x="2200273" y="5200650"/>
            <a:ext cx="1781646" cy="584775"/>
          </a:xfrm>
          <a:prstGeom prst="rect">
            <a:avLst/>
          </a:prstGeom>
          <a:noFill/>
        </p:spPr>
        <p:txBody>
          <a:bodyPr wrap="square" rtlCol="0">
            <a:spAutoFit/>
          </a:bodyPr>
          <a:lstStyle/>
          <a:p>
            <a:r>
              <a:rPr lang="en-US" sz="3200" dirty="0" err="1"/>
              <a:t>DataLex</a:t>
            </a:r>
            <a:endParaRPr lang="en-US" sz="3200" dirty="0"/>
          </a:p>
        </p:txBody>
      </p:sp>
    </p:spTree>
    <p:extLst>
      <p:ext uri="{BB962C8B-B14F-4D97-AF65-F5344CB8AC3E}">
        <p14:creationId xmlns:p14="http://schemas.microsoft.com/office/powerpoint/2010/main" val="12459827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Neural network with two hidden layers</a:t>
            </a:r>
            <a:br>
              <a:rPr lang="en-US" sz="2400" dirty="0" smtClean="0"/>
            </a:br>
            <a:r>
              <a:rPr lang="en-US" sz="2400" dirty="0" smtClean="0"/>
              <a:t/>
            </a:r>
            <a:br>
              <a:rPr lang="en-US" sz="2400" dirty="0" smtClean="0"/>
            </a:br>
            <a:r>
              <a:rPr lang="en-US" sz="1400" dirty="0" smtClean="0"/>
              <a:t>(Figure by A </a:t>
            </a:r>
            <a:r>
              <a:rPr lang="en-US" sz="1400" dirty="0" err="1"/>
              <a:t>Dertat</a:t>
            </a:r>
            <a:r>
              <a:rPr lang="en-US" sz="1400" dirty="0"/>
              <a:t>, cited in Legg &amp; Bell, p10)</a:t>
            </a:r>
            <a:endParaRPr lang="en-US" sz="2400" dirty="0"/>
          </a:p>
        </p:txBody>
      </p:sp>
      <p:sp>
        <p:nvSpPr>
          <p:cNvPr id="4" name="Slide Number Placeholder 3"/>
          <p:cNvSpPr>
            <a:spLocks noGrp="1"/>
          </p:cNvSpPr>
          <p:nvPr>
            <p:ph type="sldNum" sz="quarter" idx="12"/>
          </p:nvPr>
        </p:nvSpPr>
        <p:spPr/>
        <p:txBody>
          <a:bodyPr/>
          <a:lstStyle/>
          <a:p>
            <a:fld id="{A98671AC-BDD7-A749-B322-624F152115F7}" type="slidenum">
              <a:rPr lang="en-US" smtClean="0"/>
              <a:t>7</a:t>
            </a:fld>
            <a:endParaRPr lang="en-US"/>
          </a:p>
        </p:txBody>
      </p:sp>
      <p:pic>
        <p:nvPicPr>
          <p:cNvPr id="11" name="Content Placeholder 10" descr="Neural Net.jpg"/>
          <p:cNvPicPr>
            <a:picLocks noGrp="1" noChangeAspect="1"/>
          </p:cNvPicPr>
          <p:nvPr>
            <p:ph idx="1"/>
          </p:nvPr>
        </p:nvPicPr>
        <p:blipFill>
          <a:blip r:embed="rId2">
            <a:extLst>
              <a:ext uri="{28A0092B-C50C-407E-A947-70E740481C1C}">
                <a14:useLocalDpi xmlns:a14="http://schemas.microsoft.com/office/drawing/2010/main" val="0"/>
              </a:ext>
            </a:extLst>
          </a:blip>
          <a:srcRect t="119" b="119"/>
          <a:stretch>
            <a:fillRect/>
          </a:stretch>
        </p:blipFill>
        <p:spPr>
          <a:xfrm>
            <a:off x="985716" y="2199837"/>
            <a:ext cx="6692900" cy="4254500"/>
          </a:xfrm>
        </p:spPr>
      </p:pic>
    </p:spTree>
    <p:extLst>
      <p:ext uri="{BB962C8B-B14F-4D97-AF65-F5344CB8AC3E}">
        <p14:creationId xmlns:p14="http://schemas.microsoft.com/office/powerpoint/2010/main" val="186361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649ACDC-69CA-F643-B6F2-99F4BF85FA36}"/>
              </a:ext>
            </a:extLst>
          </p:cNvPr>
          <p:cNvSpPr>
            <a:spLocks noGrp="1"/>
          </p:cNvSpPr>
          <p:nvPr>
            <p:ph type="sldNum" sz="quarter" idx="12"/>
          </p:nvPr>
        </p:nvSpPr>
        <p:spPr/>
        <p:txBody>
          <a:bodyPr/>
          <a:lstStyle/>
          <a:p>
            <a:fld id="{A98671AC-BDD7-A749-B322-624F152115F7}" type="slidenum">
              <a:rPr lang="en-US" smtClean="0"/>
              <a:t>8</a:t>
            </a:fld>
            <a:endParaRPr lang="en-US"/>
          </a:p>
        </p:txBody>
      </p:sp>
      <p:pic>
        <p:nvPicPr>
          <p:cNvPr id="4" name="Picture 3">
            <a:extLst>
              <a:ext uri="{FF2B5EF4-FFF2-40B4-BE49-F238E27FC236}">
                <a16:creationId xmlns:a16="http://schemas.microsoft.com/office/drawing/2014/main" xmlns="" id="{B72BBF9B-57A5-9344-A54F-95FABAE021BB}"/>
              </a:ext>
            </a:extLst>
          </p:cNvPr>
          <p:cNvPicPr>
            <a:picLocks noChangeAspect="1"/>
          </p:cNvPicPr>
          <p:nvPr/>
        </p:nvPicPr>
        <p:blipFill>
          <a:blip r:embed="rId2"/>
          <a:stretch>
            <a:fillRect/>
          </a:stretch>
        </p:blipFill>
        <p:spPr>
          <a:xfrm>
            <a:off x="590550" y="2168528"/>
            <a:ext cx="7962900" cy="2692400"/>
          </a:xfrm>
          <a:prstGeom prst="rect">
            <a:avLst/>
          </a:prstGeom>
        </p:spPr>
      </p:pic>
      <p:sp>
        <p:nvSpPr>
          <p:cNvPr id="5" name="TextBox 4">
            <a:extLst>
              <a:ext uri="{FF2B5EF4-FFF2-40B4-BE49-F238E27FC236}">
                <a16:creationId xmlns:a16="http://schemas.microsoft.com/office/drawing/2014/main" xmlns="" id="{8C55BD65-1ADA-6044-A9D2-7D5E70D10FE4}"/>
              </a:ext>
            </a:extLst>
          </p:cNvPr>
          <p:cNvSpPr txBox="1"/>
          <p:nvPr/>
        </p:nvSpPr>
        <p:spPr>
          <a:xfrm>
            <a:off x="214313" y="5451679"/>
            <a:ext cx="8901796" cy="276999"/>
          </a:xfrm>
          <a:prstGeom prst="rect">
            <a:avLst/>
          </a:prstGeom>
          <a:noFill/>
        </p:spPr>
        <p:txBody>
          <a:bodyPr wrap="none" rtlCol="0">
            <a:spAutoFit/>
          </a:bodyPr>
          <a:lstStyle/>
          <a:p>
            <a:r>
              <a:rPr lang="en-US" sz="1200" i="1" dirty="0"/>
              <a:t>Source:</a:t>
            </a:r>
            <a:r>
              <a:rPr lang="en-US" sz="1200" dirty="0"/>
              <a:t> https://</a:t>
            </a:r>
            <a:r>
              <a:rPr lang="en-US" sz="1200" dirty="0" err="1"/>
              <a:t>towardsdatascience.com</a:t>
            </a:r>
            <a:r>
              <a:rPr lang="en-US" sz="1200" dirty="0"/>
              <a:t>/a-comprehensive-guide-to-convolutional-neural-networks-the-eli5-way-3bd2b1164a53</a:t>
            </a:r>
          </a:p>
        </p:txBody>
      </p:sp>
      <p:sp>
        <p:nvSpPr>
          <p:cNvPr id="6" name="TextBox 5">
            <a:extLst>
              <a:ext uri="{FF2B5EF4-FFF2-40B4-BE49-F238E27FC236}">
                <a16:creationId xmlns:a16="http://schemas.microsoft.com/office/drawing/2014/main" xmlns="" id="{6770DEE8-9E98-C143-9903-A9F60E420C3B}"/>
              </a:ext>
            </a:extLst>
          </p:cNvPr>
          <p:cNvSpPr txBox="1"/>
          <p:nvPr/>
        </p:nvSpPr>
        <p:spPr>
          <a:xfrm>
            <a:off x="414329" y="1042991"/>
            <a:ext cx="6950942" cy="461665"/>
          </a:xfrm>
          <a:prstGeom prst="rect">
            <a:avLst/>
          </a:prstGeom>
          <a:noFill/>
        </p:spPr>
        <p:txBody>
          <a:bodyPr wrap="none" rtlCol="0">
            <a:spAutoFit/>
          </a:bodyPr>
          <a:lstStyle/>
          <a:p>
            <a:r>
              <a:rPr lang="en-US" sz="2400" dirty="0"/>
              <a:t>Convolutional neural networks (</a:t>
            </a:r>
            <a:r>
              <a:rPr lang="en-US" sz="2400" dirty="0" err="1"/>
              <a:t>ConvNets</a:t>
            </a:r>
            <a:r>
              <a:rPr lang="en-US" sz="2400" dirty="0"/>
              <a:t>/CNNs)</a:t>
            </a:r>
          </a:p>
        </p:txBody>
      </p:sp>
    </p:spTree>
    <p:extLst>
      <p:ext uri="{BB962C8B-B14F-4D97-AF65-F5344CB8AC3E}">
        <p14:creationId xmlns:p14="http://schemas.microsoft.com/office/powerpoint/2010/main" val="839849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1: What AI do you know?</a:t>
            </a:r>
          </a:p>
        </p:txBody>
      </p:sp>
      <p:sp>
        <p:nvSpPr>
          <p:cNvPr id="3" name="Content Placeholder 2"/>
          <p:cNvSpPr>
            <a:spLocks noGrp="1"/>
          </p:cNvSpPr>
          <p:nvPr>
            <p:ph idx="1"/>
          </p:nvPr>
        </p:nvSpPr>
        <p:spPr/>
        <p:txBody>
          <a:bodyPr>
            <a:normAutofit/>
          </a:bodyPr>
          <a:lstStyle/>
          <a:p>
            <a:r>
              <a:rPr lang="en-US" dirty="0"/>
              <a:t>What examples of AI successes do you know?</a:t>
            </a:r>
          </a:p>
          <a:p>
            <a:pPr lvl="1"/>
            <a:r>
              <a:rPr lang="en-US" dirty="0"/>
              <a:t>Please write them down</a:t>
            </a:r>
          </a:p>
          <a:p>
            <a:r>
              <a:rPr lang="en-US" dirty="0"/>
              <a:t>What AI techniques do you think they use?</a:t>
            </a:r>
          </a:p>
          <a:p>
            <a:r>
              <a:rPr lang="en-US" dirty="0"/>
              <a:t>Consider such areas as </a:t>
            </a:r>
          </a:p>
          <a:p>
            <a:pPr lvl="1"/>
            <a:r>
              <a:rPr lang="en-US" dirty="0"/>
              <a:t>Image recognition</a:t>
            </a:r>
          </a:p>
          <a:p>
            <a:pPr lvl="1"/>
            <a:r>
              <a:rPr lang="en-US" dirty="0"/>
              <a:t>Voice recognition</a:t>
            </a:r>
          </a:p>
          <a:p>
            <a:pPr lvl="1"/>
            <a:r>
              <a:rPr lang="en-US" dirty="0"/>
              <a:t>Natural language processing </a:t>
            </a:r>
          </a:p>
          <a:p>
            <a:pPr lvl="1"/>
            <a:r>
              <a:rPr lang="en-US" dirty="0"/>
              <a:t>Uses for creativity</a:t>
            </a:r>
          </a:p>
          <a:p>
            <a:r>
              <a:rPr lang="en-US" dirty="0"/>
              <a:t>What about law? – Any known successes?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9</a:t>
            </a:fld>
            <a:endParaRPr lang="en-US"/>
          </a:p>
        </p:txBody>
      </p:sp>
    </p:spTree>
    <p:extLst>
      <p:ext uri="{BB962C8B-B14F-4D97-AF65-F5344CB8AC3E}">
        <p14:creationId xmlns:p14="http://schemas.microsoft.com/office/powerpoint/2010/main" val="16019534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20769</TotalTime>
  <Words>5474</Words>
  <Application>Microsoft Macintosh PowerPoint</Application>
  <PresentationFormat>On-screen Show (4:3)</PresentationFormat>
  <Paragraphs>540</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Ion Boardroom</vt:lpstr>
      <vt:lpstr>Before we start … </vt:lpstr>
      <vt:lpstr>Graduate Diploma in Legal Professional Practice PLTX2040 Practicum (Technology and Innovation)  An introduction to rule-based AI in law</vt:lpstr>
      <vt:lpstr>Aims</vt:lpstr>
      <vt:lpstr>Artificial intelligence: Brief history </vt:lpstr>
      <vt:lpstr>PowerPoint Presentation</vt:lpstr>
      <vt:lpstr>Artificial intelligence: Brief history (2)</vt:lpstr>
      <vt:lpstr>Neural network with two hidden layers  (Figure by A Dertat, cited in Legg &amp; Bell, p10)</vt:lpstr>
      <vt:lpstr>PowerPoint Presentation</vt:lpstr>
      <vt:lpstr>Exercise 1: What AI do you know?</vt:lpstr>
      <vt:lpstr>References – Introductions</vt:lpstr>
      <vt:lpstr>DataLex &amp; AustLII – Background </vt:lpstr>
      <vt:lpstr>Components of an ‘Expert System’</vt:lpstr>
      <vt:lpstr>DataLex within AustLII Communities</vt:lpstr>
      <vt:lpstr>15 principles for sustainable legal apps</vt:lpstr>
      <vt:lpstr>Summary: 15 principles for sustainable legal app development</vt:lpstr>
      <vt:lpstr>1. Law is not  ‘just another problem domain’ </vt:lpstr>
      <vt:lpstr>1. Law is not  ‘just another problem domain’ (cont.)</vt:lpstr>
      <vt:lpstr>Some legal applications of AI  (Figure from Legg &amp; Bell, p. 13)</vt:lpstr>
      <vt:lpstr>2. Expertise is relative </vt:lpstr>
      <vt:lpstr>3. No AI tool suits all types of problems </vt:lpstr>
      <vt:lpstr>Eg Machine learning [ML] is rarely relevant to legal advice / decision support systems</vt:lpstr>
      <vt:lpstr>Implications of Grupp’s arguments</vt:lpstr>
      <vt:lpstr>4. Start with legislation, not case law </vt:lpstr>
      <vt:lpstr>Extract from Finder’s Cases KB (DataLex PANNDA)</vt:lpstr>
      <vt:lpstr>5. Aim to handle complexity </vt:lpstr>
      <vt:lpstr>Legislation systems in practice</vt:lpstr>
      <vt:lpstr>Extract from Constitution Act s44 KB (DataLex)</vt:lpstr>
      <vt:lpstr>6. Users organisations should maintain their own knowledge-bases </vt:lpstr>
      <vt:lpstr>7. Use declarative knowledge representations where possible </vt:lpstr>
      <vt:lpstr>PowerPoint Presentation</vt:lpstr>
      <vt:lpstr>Exercise 2: Backward and forward chaining rules </vt:lpstr>
      <vt:lpstr>‘Goaltest’</vt:lpstr>
      <vt:lpstr>Two other methods of rule evaluation (Optional – advanced)</vt:lpstr>
      <vt:lpstr>Examples of a declarative &amp; a procedural rule</vt:lpstr>
      <vt:lpstr>8. Isomorphism is desirable </vt:lpstr>
      <vt:lpstr>Extract from (somewhat) isomorphic KB</vt:lpstr>
      <vt:lpstr>9. Quasi-natural-language knowledge-bases avoid repetitive coding </vt:lpstr>
      <vt:lpstr>Examples of dialogue &amp; explanations generated automatically from s29 code (previous slide)</vt:lpstr>
      <vt:lpstr>PowerPoint Presentation</vt:lpstr>
      <vt:lpstr>9. Quasi-natural-language KBs (2): Debugging </vt:lpstr>
      <vt:lpstr>10. Propositional representation is enough for most tasks </vt:lpstr>
      <vt:lpstr>11. Inferencing is not enough for decision support </vt:lpstr>
      <vt:lpstr>12. Decision support systems: Semi-expert systems and users collaborate </vt:lpstr>
      <vt:lpstr>13. Legal expertise can and should be captured by multiple means </vt:lpstr>
      <vt:lpstr>Constitution s44 KB – results of embedded search for “foreign power”</vt:lpstr>
      <vt:lpstr>14. Automate hypertext linking, and searches, from knowledge-bases </vt:lpstr>
      <vt:lpstr>Constitution s44 KB – embedded link to Sykes v Cleary, then to LawCite showing cases later than KB</vt:lpstr>
      <vt:lpstr>15. Collaborative knowledge-bases can crowd-source ‘scaling up’ </vt:lpstr>
      <vt:lpstr>15. …. ‘scaling up’: Possible approaches</vt:lpstr>
      <vt:lpstr>Recap: 15 principles for sustainable legal app development</vt:lpstr>
      <vt:lpstr>Exercise: Which of these 15 ‘principles’ are relevant?</vt:lpstr>
      <vt:lpstr>The DataLex system within AustLII Communities</vt:lpstr>
      <vt:lpstr>Seminar 2: Developing a legal app using the DataLex software &amp; AustLII</vt:lpstr>
      <vt:lpstr>Building a DataLex test app</vt:lpstr>
      <vt:lpstr>DataLex Knowledge-base Development Tools</vt:lpstr>
      <vt:lpstr>Building a DataLex test app (cont.)</vt:lpstr>
      <vt:lpstr>Demonstration of DataLex app development  - Privacy procedures</vt:lpstr>
      <vt:lpstr>A set of facts to test Privacy App</vt:lpstr>
      <vt:lpstr>DataLex References</vt:lpstr>
      <vt:lpstr>Questions and feedback</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DataLex decision support systems </dc:title>
  <dc:creator>Graham Greenleaf</dc:creator>
  <cp:lastModifiedBy>Graham Greenleaf</cp:lastModifiedBy>
  <cp:revision>834</cp:revision>
  <cp:lastPrinted>2020-07-08T06:35:05Z</cp:lastPrinted>
  <dcterms:created xsi:type="dcterms:W3CDTF">2017-09-04T23:44:39Z</dcterms:created>
  <dcterms:modified xsi:type="dcterms:W3CDTF">2020-07-08T06:41:00Z</dcterms:modified>
</cp:coreProperties>
</file>